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Amatic SC"/>
      <p:regular r:id="rId15"/>
      <p:bold r:id="rId16"/>
    </p:embeddedFont>
    <p:embeddedFont>
      <p:font typeface="Caveat Medium"/>
      <p:regular r:id="rId17"/>
      <p:bold r:id="rId18"/>
    </p:embeddedFont>
    <p:embeddedFont>
      <p:font typeface="Helvetica Neue Light"/>
      <p:regular r:id="rId19"/>
      <p:bold r:id="rId20"/>
      <p:italic r:id="rId21"/>
      <p:boldItalic r:id="rId22"/>
    </p:embeddedFont>
    <p:embeddedFont>
      <p:font typeface="Century Gothic"/>
      <p:regular r:id="rId23"/>
      <p:bold r:id="rId24"/>
      <p:italic r:id="rId25"/>
      <p:boldItalic r:id="rId26"/>
    </p:embeddedFont>
    <p:embeddedFont>
      <p:font typeface="Caveat SemiBo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CenturyGothic-boldItalic.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CaveatMedium-bold.fntdata"/><Relationship Id="rId21" Type="http://schemas.openxmlformats.org/officeDocument/2006/relationships/font" Target="fonts/HelveticaNeueLight-italic.fntdata"/><Relationship Id="rId3" Type="http://schemas.openxmlformats.org/officeDocument/2006/relationships/presProps" Target="presProps.xml"/><Relationship Id="rId25" Type="http://schemas.openxmlformats.org/officeDocument/2006/relationships/font" Target="fonts/CenturyGothic-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CaveatMedium-regular.fntdata"/><Relationship Id="rId20" Type="http://schemas.openxmlformats.org/officeDocument/2006/relationships/font" Target="fonts/HelveticaNeueLight-bold.fntdata"/><Relationship Id="rId2" Type="http://schemas.openxmlformats.org/officeDocument/2006/relationships/viewProps" Target="viewProps.xml"/><Relationship Id="rId16" Type="http://schemas.openxmlformats.org/officeDocument/2006/relationships/font" Target="fonts/AmaticSC-bold.fntdata"/><Relationship Id="rId29" Type="http://schemas.openxmlformats.org/officeDocument/2006/relationships/customXml" Target="../customXml/item1.xml"/><Relationship Id="rId24" Type="http://schemas.openxmlformats.org/officeDocument/2006/relationships/font" Target="fonts/CenturyGothic-bold.fntdata"/><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font" Target="fonts/CenturyGothic-regular.fntdata"/><Relationship Id="rId28" Type="http://schemas.openxmlformats.org/officeDocument/2006/relationships/font" Target="fonts/CaveatSemiBold-bold.fntdata"/><Relationship Id="rId5" Type="http://schemas.openxmlformats.org/officeDocument/2006/relationships/slideMaster" Target="slideMasters/slideMaster2.xml"/><Relationship Id="rId15" Type="http://schemas.openxmlformats.org/officeDocument/2006/relationships/font" Target="fonts/AmaticSC-regular.fntdata"/><Relationship Id="rId10" Type="http://schemas.openxmlformats.org/officeDocument/2006/relationships/slide" Target="slides/slide4.xml"/><Relationship Id="rId19" Type="http://schemas.openxmlformats.org/officeDocument/2006/relationships/font" Target="fonts/HelveticaNeueLight-regular.fntdata"/><Relationship Id="rId31" Type="http://schemas.openxmlformats.org/officeDocument/2006/relationships/customXml" Target="../customXml/item3.xml"/><Relationship Id="rId22" Type="http://schemas.openxmlformats.org/officeDocument/2006/relationships/font" Target="fonts/HelveticaNeueLight-boldItalic.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CaveatSemiBold-regular.fntdata"/><Relationship Id="rId14" Type="http://schemas.openxmlformats.org/officeDocument/2006/relationships/slide" Target="slides/slide8.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f4eaad6dd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f4eaad6dd_0_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entury Gothic"/>
                <a:ea typeface="Century Gothic"/>
                <a:cs typeface="Century Gothic"/>
                <a:sym typeface="Century Gothic"/>
              </a:rPr>
              <a:t>Communications toolkit, Materials/ideas for engaging students, taste tests &amp; recipe guides</a:t>
            </a:r>
            <a:endParaRPr/>
          </a:p>
        </p:txBody>
      </p:sp>
      <p:sp>
        <p:nvSpPr>
          <p:cNvPr id="128" name="Google Shape;128;g12f4eaad6dd_0_8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f4eaad6dd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f4eaad6dd_0_1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380"/>
              </a:spcBef>
              <a:spcAft>
                <a:spcPts val="0"/>
              </a:spcAft>
              <a:buNone/>
            </a:pPr>
            <a:r>
              <a:t/>
            </a:r>
            <a:endParaRPr sz="1000"/>
          </a:p>
        </p:txBody>
      </p:sp>
      <p:sp>
        <p:nvSpPr>
          <p:cNvPr id="139" name="Google Shape;139;g12f4eaad6dd_0_17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f4eaad6dd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2f4eaad6dd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Century Gothic"/>
                <a:ea typeface="Century Gothic"/>
                <a:cs typeface="Century Gothic"/>
                <a:sym typeface="Century Gothic"/>
              </a:rPr>
              <a:t>Answer: A</a:t>
            </a:r>
            <a:endParaRPr>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54" name="Google Shape;154;g12f4eaad6dd_0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f4eaad6dd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2f4eaad6dd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Century Gothic"/>
                <a:ea typeface="Century Gothic"/>
                <a:cs typeface="Century Gothic"/>
                <a:sym typeface="Century Gothic"/>
              </a:rPr>
              <a:t>Answer: B</a:t>
            </a:r>
            <a:endParaRPr>
              <a:latin typeface="Century Gothic"/>
              <a:ea typeface="Century Gothic"/>
              <a:cs typeface="Century Gothic"/>
              <a:sym typeface="Century Gothic"/>
            </a:endParaRPr>
          </a:p>
        </p:txBody>
      </p:sp>
      <p:sp>
        <p:nvSpPr>
          <p:cNvPr id="163" name="Google Shape;163;g12f4eaad6dd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f4eaad6dd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2f4eaad6dd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380"/>
              </a:spcBef>
              <a:spcAft>
                <a:spcPts val="0"/>
              </a:spcAft>
              <a:buClr>
                <a:schemeClr val="dk1"/>
              </a:buClr>
              <a:buSzPts val="1100"/>
              <a:buFont typeface="Arial"/>
              <a:buNone/>
            </a:pPr>
            <a:r>
              <a:rPr lang="en">
                <a:latin typeface="Century Gothic"/>
                <a:ea typeface="Century Gothic"/>
                <a:cs typeface="Century Gothic"/>
                <a:sym typeface="Century Gothic"/>
              </a:rPr>
              <a:t>Traditionally, Chef’s Tables were so named because they allowed restaurant-goers sitting at the table to see the chef’s culinary processes in action. Adapted for the school setting to engage youth and school staff outside of the cafeteria environment. Through this new iteration, the School Chef’s Table puts youth at the center of the taste testing experience and incorporates their perspective for being considered in the school meal program. </a:t>
            </a:r>
            <a:endParaRPr b="0" i="0" sz="1800" u="none" strike="noStrike">
              <a:latin typeface="Helvetica Neue Light"/>
              <a:ea typeface="Helvetica Neue Light"/>
              <a:cs typeface="Helvetica Neue Light"/>
              <a:sym typeface="Helvetica Neue Light"/>
            </a:endParaRPr>
          </a:p>
          <a:p>
            <a:pPr indent="-304800" lvl="0" marL="457200" rtl="0" algn="l">
              <a:spcBef>
                <a:spcPts val="380"/>
              </a:spcBef>
              <a:spcAft>
                <a:spcPts val="0"/>
              </a:spcAft>
              <a:buClr>
                <a:schemeClr val="dk1"/>
              </a:buClr>
              <a:buSzPts val="1200"/>
              <a:buFont typeface="Century Gothic"/>
              <a:buChar char="●"/>
            </a:pPr>
            <a:r>
              <a:rPr lang="en">
                <a:latin typeface="Century Gothic"/>
                <a:ea typeface="Century Gothic"/>
                <a:cs typeface="Century Gothic"/>
                <a:sym typeface="Century Gothic"/>
              </a:rPr>
              <a:t>Creates excitement for new menu items available through the school meal program!</a:t>
            </a:r>
            <a:endParaRPr>
              <a:latin typeface="Century Gothic"/>
              <a:ea typeface="Century Gothic"/>
              <a:cs typeface="Century Gothic"/>
              <a:sym typeface="Century Gothic"/>
            </a:endParaRPr>
          </a:p>
          <a:p>
            <a:pPr indent="0" lvl="0" marL="0" rtl="0" algn="l">
              <a:spcBef>
                <a:spcPts val="380"/>
              </a:spcBef>
              <a:spcAft>
                <a:spcPts val="0"/>
              </a:spcAft>
              <a:buNone/>
            </a:pPr>
            <a:r>
              <a:t/>
            </a:r>
            <a:endParaRPr>
              <a:latin typeface="Century Gothic"/>
              <a:ea typeface="Century Gothic"/>
              <a:cs typeface="Century Gothic"/>
              <a:sym typeface="Century Gothic"/>
            </a:endParaRPr>
          </a:p>
          <a:p>
            <a:pPr indent="0" lvl="0" marL="0" rtl="0" algn="l">
              <a:spcBef>
                <a:spcPts val="380"/>
              </a:spcBef>
              <a:spcAft>
                <a:spcPts val="0"/>
              </a:spcAft>
              <a:buNone/>
            </a:pPr>
            <a:r>
              <a:rPr b="1" lang="en">
                <a:latin typeface="Century Gothic"/>
                <a:ea typeface="Century Gothic"/>
                <a:cs typeface="Century Gothic"/>
                <a:sym typeface="Century Gothic"/>
              </a:rPr>
              <a:t>Marketing eval:</a:t>
            </a:r>
            <a:r>
              <a:rPr lang="en">
                <a:latin typeface="Century Gothic"/>
                <a:ea typeface="Century Gothic"/>
                <a:cs typeface="Century Gothic"/>
                <a:sym typeface="Century Gothic"/>
              </a:rPr>
              <a:t> assist with developing a fun and creative name for the recipe, how to menu the recipe on the school meal menu using existing complementary options (fruit, vegetable, grain, etc.)  </a:t>
            </a:r>
            <a:endParaRPr>
              <a:latin typeface="Century Gothic"/>
              <a:ea typeface="Century Gothic"/>
              <a:cs typeface="Century Gothic"/>
              <a:sym typeface="Century Gothic"/>
            </a:endParaRPr>
          </a:p>
          <a:p>
            <a:pPr indent="0" lvl="0" marL="63500" marR="203200" rtl="0" algn="l">
              <a:lnSpc>
                <a:spcPct val="115000"/>
              </a:lnSpc>
              <a:spcBef>
                <a:spcPts val="500"/>
              </a:spcBef>
              <a:spcAft>
                <a:spcPts val="0"/>
              </a:spcAft>
              <a:buNone/>
            </a:pPr>
            <a:r>
              <a:t/>
            </a:r>
            <a:endParaRPr sz="1000">
              <a:solidFill>
                <a:srgbClr val="000000"/>
              </a:solidFill>
              <a:latin typeface="Arial"/>
              <a:ea typeface="Arial"/>
              <a:cs typeface="Arial"/>
              <a:sym typeface="Arial"/>
            </a:endParaRPr>
          </a:p>
          <a:p>
            <a:pPr indent="-177800" lvl="0" marL="241300" rtl="0" algn="l">
              <a:lnSpc>
                <a:spcPct val="115000"/>
              </a:lnSpc>
              <a:spcBef>
                <a:spcPts val="200"/>
              </a:spcBef>
              <a:spcAft>
                <a:spcPts val="0"/>
              </a:spcAft>
              <a:buNone/>
            </a:pPr>
            <a:r>
              <a:t/>
            </a:r>
            <a:endParaRPr sz="1050">
              <a:solidFill>
                <a:srgbClr val="000000"/>
              </a:solidFill>
              <a:latin typeface="Arial"/>
              <a:ea typeface="Arial"/>
              <a:cs typeface="Arial"/>
              <a:sym typeface="Arial"/>
            </a:endParaRPr>
          </a:p>
          <a:p>
            <a:pPr indent="-171450" lvl="0" marL="285750" rtl="0" algn="l">
              <a:spcBef>
                <a:spcPts val="0"/>
              </a:spcBef>
              <a:spcAft>
                <a:spcPts val="0"/>
              </a:spcAft>
              <a:buClr>
                <a:schemeClr val="dk1"/>
              </a:buClr>
              <a:buSzPts val="1800"/>
              <a:buFont typeface="Calibri"/>
              <a:buNone/>
            </a:pPr>
            <a:r>
              <a:t/>
            </a:r>
            <a:endParaRPr sz="1800">
              <a:latin typeface="Helvetica Neue Light"/>
              <a:ea typeface="Helvetica Neue Light"/>
              <a:cs typeface="Helvetica Neue Light"/>
              <a:sym typeface="Helvetica Neue Light"/>
            </a:endParaRPr>
          </a:p>
        </p:txBody>
      </p:sp>
      <p:sp>
        <p:nvSpPr>
          <p:cNvPr id="173" name="Google Shape;173;g12f4eaad6dd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f4eaad6dd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2f4eaad6dd_0_2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r>
              <a:t/>
            </a:r>
            <a:endParaRPr sz="1100">
              <a:solidFill>
                <a:srgbClr val="1F4E79"/>
              </a:solidFill>
              <a:latin typeface="Century Gothic"/>
              <a:ea typeface="Century Gothic"/>
              <a:cs typeface="Century Gothic"/>
              <a:sym typeface="Century Gothic"/>
            </a:endParaRPr>
          </a:p>
          <a:p>
            <a:pPr indent="-177800" lvl="0" marL="241300" rtl="0" algn="l">
              <a:lnSpc>
                <a:spcPct val="115000"/>
              </a:lnSpc>
              <a:spcBef>
                <a:spcPts val="200"/>
              </a:spcBef>
              <a:spcAft>
                <a:spcPts val="0"/>
              </a:spcAft>
              <a:buClr>
                <a:schemeClr val="dk1"/>
              </a:buClr>
              <a:buSzPts val="1100"/>
              <a:buFont typeface="Arial"/>
              <a:buNone/>
            </a:pPr>
            <a:r>
              <a:t/>
            </a:r>
            <a:endParaRPr sz="1100">
              <a:solidFill>
                <a:srgbClr val="1F4E79"/>
              </a:solidFill>
              <a:latin typeface="Century Gothic"/>
              <a:ea typeface="Century Gothic"/>
              <a:cs typeface="Century Gothic"/>
              <a:sym typeface="Century Gothic"/>
            </a:endParaRPr>
          </a:p>
        </p:txBody>
      </p:sp>
      <p:sp>
        <p:nvSpPr>
          <p:cNvPr id="192" name="Google Shape;192;g12f4eaad6dd_0_2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f4eaad6dd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12f4eaad6dd_0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r>
              <a:rPr lang="en" sz="1800">
                <a:latin typeface="Helvetica Neue Light"/>
                <a:ea typeface="Helvetica Neue Light"/>
                <a:cs typeface="Helvetica Neue Light"/>
                <a:sym typeface="Helvetica Neue Light"/>
              </a:rPr>
              <a:t>Your results will be shared with the food service staff &amp; chef who developed the recipe!  </a:t>
            </a:r>
            <a:endParaRPr b="0" i="0" sz="1800" u="none" strike="noStrike">
              <a:latin typeface="Helvetica Neue Light"/>
              <a:ea typeface="Helvetica Neue Light"/>
              <a:cs typeface="Helvetica Neue Light"/>
              <a:sym typeface="Helvetica Neue Light"/>
            </a:endParaRPr>
          </a:p>
        </p:txBody>
      </p:sp>
      <p:sp>
        <p:nvSpPr>
          <p:cNvPr id="208" name="Google Shape;208;g12f4eaad6dd_0_3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f4eaad6dd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2f4eaad6dd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285750" rtl="0" algn="l">
              <a:spcBef>
                <a:spcPts val="0"/>
              </a:spcBef>
              <a:spcAft>
                <a:spcPts val="0"/>
              </a:spcAft>
              <a:buClr>
                <a:schemeClr val="dk1"/>
              </a:buClr>
              <a:buSzPts val="1800"/>
              <a:buFont typeface="Calibri"/>
              <a:buNone/>
            </a:pPr>
            <a:r>
              <a:t/>
            </a:r>
            <a:endParaRPr sz="1800">
              <a:latin typeface="Helvetica Neue Light"/>
              <a:ea typeface="Helvetica Neue Light"/>
              <a:cs typeface="Helvetica Neue Light"/>
              <a:sym typeface="Helvetica Neue Light"/>
            </a:endParaRPr>
          </a:p>
        </p:txBody>
      </p:sp>
      <p:sp>
        <p:nvSpPr>
          <p:cNvPr id="222" name="Google Shape;222;g12f4eaad6dd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4000">
              <a:srgbClr val="FFFFFF"/>
            </a:gs>
            <a:gs pos="100000">
              <a:srgbClr val="DFDDDD"/>
            </a:gs>
          </a:gsLst>
          <a:path path="circle">
            <a:fillToRect b="100%" r="100%"/>
          </a:path>
          <a:tileRect l="-100%" t="-10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24.png"/><Relationship Id="rId9" Type="http://schemas.openxmlformats.org/officeDocument/2006/relationships/image" Target="../media/image2.png"/><Relationship Id="rId5" Type="http://schemas.openxmlformats.org/officeDocument/2006/relationships/hyperlink" Target="https://www.education.ne.gov/ns/farm-to-school/harvest-of-the-month/" TargetMode="External"/><Relationship Id="rId6" Type="http://schemas.openxmlformats.org/officeDocument/2006/relationships/hyperlink" Target="https://www.education.ne.gov/ns/farm-to-school/harvest-of-the-month/" TargetMode="External"/><Relationship Id="rId7" Type="http://schemas.openxmlformats.org/officeDocument/2006/relationships/hyperlink" Target="https://www.education.ne.gov/ns/farm-to-school/harvest-of-the-month/" TargetMode="External"/><Relationship Id="rId8"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jpg"/><Relationship Id="rId10"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jpg"/><Relationship Id="rId7" Type="http://schemas.openxmlformats.org/officeDocument/2006/relationships/image" Target="../media/image14.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3.png"/><Relationship Id="rId10" Type="http://schemas.openxmlformats.org/officeDocument/2006/relationships/image" Target="../media/image7.png"/><Relationship Id="rId9" Type="http://schemas.openxmlformats.org/officeDocument/2006/relationships/image" Target="../media/image22.png"/><Relationship Id="rId5" Type="http://schemas.openxmlformats.org/officeDocument/2006/relationships/image" Target="../media/image21.jpg"/><Relationship Id="rId6" Type="http://schemas.openxmlformats.org/officeDocument/2006/relationships/image" Target="../media/image1.png"/><Relationship Id="rId7" Type="http://schemas.openxmlformats.org/officeDocument/2006/relationships/image" Target="../media/image18.jp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jpg"/><Relationship Id="rId10"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jpg"/><Relationship Id="rId7" Type="http://schemas.openxmlformats.org/officeDocument/2006/relationships/image" Target="../media/image14.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5"/>
          <p:cNvPicPr preferRelativeResize="0"/>
          <p:nvPr/>
        </p:nvPicPr>
        <p:blipFill>
          <a:blip r:embed="rId3">
            <a:alphaModFix/>
          </a:blip>
          <a:stretch>
            <a:fillRect/>
          </a:stretch>
        </p:blipFill>
        <p:spPr>
          <a:xfrm>
            <a:off x="2728425" y="2264469"/>
            <a:ext cx="3986475" cy="2299013"/>
          </a:xfrm>
          <a:prstGeom prst="rect">
            <a:avLst/>
          </a:prstGeom>
          <a:noFill/>
          <a:ln>
            <a:noFill/>
          </a:ln>
        </p:spPr>
      </p:pic>
      <p:pic>
        <p:nvPicPr>
          <p:cNvPr id="131" name="Google Shape;131;p25"/>
          <p:cNvPicPr preferRelativeResize="0"/>
          <p:nvPr/>
        </p:nvPicPr>
        <p:blipFill>
          <a:blip r:embed="rId4">
            <a:alphaModFix/>
          </a:blip>
          <a:stretch>
            <a:fillRect/>
          </a:stretch>
        </p:blipFill>
        <p:spPr>
          <a:xfrm>
            <a:off x="3761547" y="501075"/>
            <a:ext cx="1703625" cy="1203900"/>
          </a:xfrm>
          <a:prstGeom prst="rect">
            <a:avLst/>
          </a:prstGeom>
          <a:noFill/>
          <a:ln>
            <a:noFill/>
          </a:ln>
        </p:spPr>
      </p:pic>
      <p:sp>
        <p:nvSpPr>
          <p:cNvPr id="132" name="Google Shape;132;p25"/>
          <p:cNvSpPr txBox="1"/>
          <p:nvPr/>
        </p:nvSpPr>
        <p:spPr>
          <a:xfrm>
            <a:off x="1153263" y="4618800"/>
            <a:ext cx="719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Caveat Medium"/>
                <a:ea typeface="Caveat Medium"/>
                <a:cs typeface="Caveat Medium"/>
                <a:sym typeface="Caveat Medium"/>
                <a:hlinkClick r:id="rId5"/>
              </a:rPr>
              <a:t>Visit the Nebraska Department of Education, Harvest of the Month </a:t>
            </a:r>
            <a:r>
              <a:rPr lang="en" u="sng">
                <a:solidFill>
                  <a:schemeClr val="hlink"/>
                </a:solidFill>
                <a:latin typeface="Caveat Medium"/>
                <a:ea typeface="Caveat Medium"/>
                <a:cs typeface="Caveat Medium"/>
                <a:sym typeface="Caveat Medium"/>
                <a:hlinkClick r:id="rId6"/>
              </a:rPr>
              <a:t>website</a:t>
            </a:r>
            <a:r>
              <a:rPr lang="en" u="sng">
                <a:solidFill>
                  <a:schemeClr val="hlink"/>
                </a:solidFill>
                <a:latin typeface="Caveat Medium"/>
                <a:ea typeface="Caveat Medium"/>
                <a:cs typeface="Caveat Medium"/>
                <a:sym typeface="Caveat Medium"/>
                <a:hlinkClick r:id="rId7"/>
              </a:rPr>
              <a:t> here.</a:t>
            </a:r>
            <a:endParaRPr>
              <a:latin typeface="Caveat Medium"/>
              <a:ea typeface="Caveat Medium"/>
              <a:cs typeface="Caveat Medium"/>
              <a:sym typeface="Caveat Medium"/>
            </a:endParaRPr>
          </a:p>
        </p:txBody>
      </p:sp>
      <p:sp>
        <p:nvSpPr>
          <p:cNvPr id="133" name="Google Shape;133;p25"/>
          <p:cNvSpPr txBox="1"/>
          <p:nvPr/>
        </p:nvSpPr>
        <p:spPr>
          <a:xfrm>
            <a:off x="2383275" y="1799600"/>
            <a:ext cx="4732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CC4125"/>
                </a:solidFill>
                <a:latin typeface="Caveat SemiBold"/>
                <a:ea typeface="Caveat SemiBold"/>
                <a:cs typeface="Caveat SemiBold"/>
                <a:sym typeface="Caveat SemiBold"/>
              </a:rPr>
              <a:t>Turnips are the featured item this month </a:t>
            </a:r>
            <a:endParaRPr sz="2100">
              <a:solidFill>
                <a:srgbClr val="CC4125"/>
              </a:solidFill>
              <a:latin typeface="Caveat SemiBold"/>
              <a:ea typeface="Caveat SemiBold"/>
              <a:cs typeface="Caveat SemiBold"/>
              <a:sym typeface="Caveat SemiBold"/>
            </a:endParaRPr>
          </a:p>
        </p:txBody>
      </p:sp>
      <p:pic>
        <p:nvPicPr>
          <p:cNvPr id="134" name="Google Shape;134;p25"/>
          <p:cNvPicPr preferRelativeResize="0"/>
          <p:nvPr/>
        </p:nvPicPr>
        <p:blipFill>
          <a:blip r:embed="rId8">
            <a:alphaModFix/>
          </a:blip>
          <a:stretch>
            <a:fillRect/>
          </a:stretch>
        </p:blipFill>
        <p:spPr>
          <a:xfrm>
            <a:off x="7908900" y="128625"/>
            <a:ext cx="912474" cy="912474"/>
          </a:xfrm>
          <a:prstGeom prst="rect">
            <a:avLst/>
          </a:prstGeom>
          <a:noFill/>
          <a:ln>
            <a:noFill/>
          </a:ln>
        </p:spPr>
      </p:pic>
      <p:pic>
        <p:nvPicPr>
          <p:cNvPr id="135" name="Google Shape;135;p25"/>
          <p:cNvPicPr preferRelativeResize="0"/>
          <p:nvPr/>
        </p:nvPicPr>
        <p:blipFill>
          <a:blip r:embed="rId9">
            <a:alphaModFix/>
          </a:blip>
          <a:stretch>
            <a:fillRect/>
          </a:stretch>
        </p:blipFill>
        <p:spPr>
          <a:xfrm>
            <a:off x="438150" y="323850"/>
            <a:ext cx="2078475" cy="38523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nvSpPr>
        <p:spPr>
          <a:xfrm>
            <a:off x="2819125" y="232713"/>
            <a:ext cx="3201900" cy="754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000">
                <a:solidFill>
                  <a:srgbClr val="C00000"/>
                </a:solidFill>
                <a:highlight>
                  <a:schemeClr val="lt1"/>
                </a:highlight>
                <a:latin typeface="Amatic SC"/>
                <a:ea typeface="Amatic SC"/>
                <a:cs typeface="Amatic SC"/>
                <a:sym typeface="Amatic SC"/>
              </a:rPr>
              <a:t>~Turnips~</a:t>
            </a:r>
            <a:endParaRPr sz="3300">
              <a:solidFill>
                <a:srgbClr val="C00000"/>
              </a:solidFill>
            </a:endParaRPr>
          </a:p>
        </p:txBody>
      </p:sp>
      <p:sp>
        <p:nvSpPr>
          <p:cNvPr id="142" name="Google Shape;142;p26"/>
          <p:cNvSpPr txBox="1"/>
          <p:nvPr/>
        </p:nvSpPr>
        <p:spPr>
          <a:xfrm>
            <a:off x="3175191" y="1068350"/>
            <a:ext cx="2793600" cy="2293500"/>
          </a:xfrm>
          <a:prstGeom prst="rect">
            <a:avLst/>
          </a:prstGeom>
          <a:noFill/>
          <a:ln cap="flat" cmpd="sng" w="19050">
            <a:solidFill>
              <a:schemeClr val="dk1"/>
            </a:solidFill>
            <a:prstDash val="dot"/>
            <a:round/>
            <a:headEnd len="sm" w="sm" type="none"/>
            <a:tailEnd len="sm" w="sm" type="none"/>
          </a:ln>
        </p:spPr>
        <p:txBody>
          <a:bodyPr anchorCtr="0" anchor="t" bIns="34275" lIns="68575" spcFirstLastPara="1" rIns="68575" wrap="square" tIns="34275">
            <a:spAutoFit/>
          </a:bodyPr>
          <a:lstStyle/>
          <a:p>
            <a:pPr indent="0" lvl="0" marL="0" rtl="0" algn="ctr">
              <a:spcBef>
                <a:spcPts val="300"/>
              </a:spcBef>
              <a:spcAft>
                <a:spcPts val="0"/>
              </a:spcAft>
              <a:buClr>
                <a:schemeClr val="dk1"/>
              </a:buClr>
              <a:buSzPts val="800"/>
              <a:buFont typeface="Arial"/>
              <a:buNone/>
            </a:pPr>
            <a:r>
              <a:rPr b="1" lang="en" sz="1700">
                <a:solidFill>
                  <a:schemeClr val="dk1"/>
                </a:solidFill>
                <a:latin typeface="Century Gothic"/>
                <a:ea typeface="Century Gothic"/>
                <a:cs typeface="Century Gothic"/>
                <a:sym typeface="Century Gothic"/>
              </a:rPr>
              <a:t>Fun Fact:</a:t>
            </a:r>
            <a:endParaRPr b="1" sz="17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800"/>
              <a:buFont typeface="Arial"/>
              <a:buNone/>
            </a:pPr>
            <a:r>
              <a:t/>
            </a:r>
            <a:endParaRPr b="1" sz="5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Turnip flowers are able to perform</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Self-pollination  in the case that pollinators are not available.  It is also a biennial plant, which means it completes its life cycle in two years.</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800"/>
              <a:buFont typeface="Arial"/>
              <a:buNone/>
            </a:pPr>
            <a:r>
              <a:t/>
            </a:r>
            <a:endParaRPr sz="12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800"/>
              <a:buFont typeface="Arial"/>
              <a:buNone/>
            </a:pPr>
            <a:r>
              <a:rPr lang="en" sz="1200">
                <a:solidFill>
                  <a:schemeClr val="dk1"/>
                </a:solidFill>
                <a:latin typeface="Century Gothic"/>
                <a:ea typeface="Century Gothic"/>
                <a:cs typeface="Century Gothic"/>
                <a:sym typeface="Century Gothic"/>
              </a:rPr>
              <a:t>Have you had turnips with a meal before?</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800"/>
              <a:buFont typeface="Arial"/>
              <a:buNone/>
            </a:pPr>
            <a:r>
              <a:t/>
            </a:r>
            <a:endParaRPr sz="1200">
              <a:solidFill>
                <a:schemeClr val="dk1"/>
              </a:solidFill>
              <a:latin typeface="Century Gothic"/>
              <a:ea typeface="Century Gothic"/>
              <a:cs typeface="Century Gothic"/>
              <a:sym typeface="Century Gothic"/>
            </a:endParaRPr>
          </a:p>
        </p:txBody>
      </p:sp>
      <p:sp>
        <p:nvSpPr>
          <p:cNvPr id="143" name="Google Shape;143;p26"/>
          <p:cNvSpPr txBox="1"/>
          <p:nvPr/>
        </p:nvSpPr>
        <p:spPr>
          <a:xfrm rot="438">
            <a:off x="6461625" y="4250981"/>
            <a:ext cx="2352300" cy="623400"/>
          </a:xfrm>
          <a:prstGeom prst="rect">
            <a:avLst/>
          </a:prstGeom>
          <a:noFill/>
          <a:ln cap="flat" cmpd="sng" w="19050">
            <a:solidFill>
              <a:schemeClr val="accent6"/>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 sz="1200">
                <a:solidFill>
                  <a:schemeClr val="dk1"/>
                </a:solidFill>
                <a:latin typeface="Century Gothic"/>
                <a:ea typeface="Century Gothic"/>
                <a:cs typeface="Century Gothic"/>
                <a:sym typeface="Century Gothic"/>
              </a:rPr>
              <a:t>Did You Know -</a:t>
            </a:r>
            <a:r>
              <a:rPr lang="en" sz="1200">
                <a:solidFill>
                  <a:schemeClr val="dk1"/>
                </a:solidFill>
                <a:latin typeface="Century Gothic"/>
                <a:ea typeface="Century Gothic"/>
                <a:cs typeface="Century Gothic"/>
                <a:sym typeface="Century Gothic"/>
              </a:rPr>
              <a:t> Baby turnips can be harvested young and</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eaten raw.</a:t>
            </a:r>
            <a:endParaRPr sz="1200">
              <a:solidFill>
                <a:schemeClr val="dk1"/>
              </a:solidFill>
              <a:latin typeface="Century Gothic"/>
              <a:ea typeface="Century Gothic"/>
              <a:cs typeface="Century Gothic"/>
              <a:sym typeface="Century Gothic"/>
            </a:endParaRPr>
          </a:p>
        </p:txBody>
      </p:sp>
      <p:sp>
        <p:nvSpPr>
          <p:cNvPr id="144" name="Google Shape;144;p26"/>
          <p:cNvSpPr txBox="1"/>
          <p:nvPr/>
        </p:nvSpPr>
        <p:spPr>
          <a:xfrm rot="-353">
            <a:off x="163962" y="4330010"/>
            <a:ext cx="2921100" cy="623400"/>
          </a:xfrm>
          <a:prstGeom prst="rect">
            <a:avLst/>
          </a:prstGeom>
          <a:noFill/>
          <a:ln cap="flat" cmpd="sng" w="19050">
            <a:solidFill>
              <a:schemeClr val="accent4"/>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A half a cup of turnip greens provides</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an excellent source of Vitamins A, C,</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and K, and a good source of folate.</a:t>
            </a:r>
            <a:endParaRPr sz="1200">
              <a:solidFill>
                <a:schemeClr val="dk1"/>
              </a:solidFill>
              <a:latin typeface="Century Gothic"/>
              <a:ea typeface="Century Gothic"/>
              <a:cs typeface="Century Gothic"/>
              <a:sym typeface="Century Gothic"/>
            </a:endParaRPr>
          </a:p>
        </p:txBody>
      </p:sp>
      <p:sp>
        <p:nvSpPr>
          <p:cNvPr id="145" name="Google Shape;145;p26"/>
          <p:cNvSpPr txBox="1"/>
          <p:nvPr/>
        </p:nvSpPr>
        <p:spPr>
          <a:xfrm rot="-1261">
            <a:off x="6461625" y="352479"/>
            <a:ext cx="2453700" cy="992700"/>
          </a:xfrm>
          <a:prstGeom prst="rect">
            <a:avLst/>
          </a:prstGeom>
          <a:noFill/>
          <a:ln cap="flat" cmpd="sng" w="19050">
            <a:solidFill>
              <a:srgbClr val="C0000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Historical Tidbit -</a:t>
            </a:r>
            <a:endParaRPr b="1"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Original Halloween jack-o'-lanterns came from Ireland and were made out of turnips.</a:t>
            </a:r>
            <a:endParaRPr sz="1200">
              <a:solidFill>
                <a:schemeClr val="dk1"/>
              </a:solidFill>
              <a:latin typeface="Century Gothic"/>
              <a:ea typeface="Century Gothic"/>
              <a:cs typeface="Century Gothic"/>
              <a:sym typeface="Century Gothic"/>
            </a:endParaRPr>
          </a:p>
        </p:txBody>
      </p:sp>
      <p:sp>
        <p:nvSpPr>
          <p:cNvPr id="146" name="Google Shape;146;p26"/>
          <p:cNvSpPr txBox="1"/>
          <p:nvPr/>
        </p:nvSpPr>
        <p:spPr>
          <a:xfrm rot="-574959">
            <a:off x="246818" y="1098856"/>
            <a:ext cx="2231031" cy="1177562"/>
          </a:xfrm>
          <a:prstGeom prst="rect">
            <a:avLst/>
          </a:prstGeom>
          <a:noFill/>
          <a:ln cap="flat" cmpd="sng" w="19050">
            <a:solidFill>
              <a:srgbClr val="0070C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lang="en" sz="1200">
                <a:solidFill>
                  <a:schemeClr val="dk1"/>
                </a:solidFill>
                <a:latin typeface="Century Gothic"/>
                <a:ea typeface="Century Gothic"/>
                <a:cs typeface="Century Gothic"/>
                <a:sym typeface="Century Gothic"/>
              </a:rPr>
              <a:t>Aronia berries are only in season August and September, but can be preserved and purchased in many forms, from powder and frozen to juice and jelly. </a:t>
            </a:r>
            <a:endParaRPr sz="1100">
              <a:solidFill>
                <a:schemeClr val="dk1"/>
              </a:solidFill>
              <a:latin typeface="Century Gothic"/>
              <a:ea typeface="Century Gothic"/>
              <a:cs typeface="Century Gothic"/>
              <a:sym typeface="Century Gothic"/>
            </a:endParaRPr>
          </a:p>
        </p:txBody>
      </p:sp>
      <p:pic>
        <p:nvPicPr>
          <p:cNvPr id="147" name="Google Shape;147;p26"/>
          <p:cNvPicPr preferRelativeResize="0"/>
          <p:nvPr/>
        </p:nvPicPr>
        <p:blipFill>
          <a:blip r:embed="rId3">
            <a:alphaModFix/>
          </a:blip>
          <a:stretch>
            <a:fillRect/>
          </a:stretch>
        </p:blipFill>
        <p:spPr>
          <a:xfrm>
            <a:off x="1656525" y="2180763"/>
            <a:ext cx="1116875" cy="2070063"/>
          </a:xfrm>
          <a:prstGeom prst="rect">
            <a:avLst/>
          </a:prstGeom>
          <a:noFill/>
          <a:ln>
            <a:noFill/>
          </a:ln>
        </p:spPr>
      </p:pic>
      <p:pic>
        <p:nvPicPr>
          <p:cNvPr id="148" name="Google Shape;148;p26"/>
          <p:cNvPicPr preferRelativeResize="0"/>
          <p:nvPr/>
        </p:nvPicPr>
        <p:blipFill>
          <a:blip r:embed="rId4">
            <a:alphaModFix/>
          </a:blip>
          <a:stretch>
            <a:fillRect/>
          </a:stretch>
        </p:blipFill>
        <p:spPr>
          <a:xfrm>
            <a:off x="6583327" y="1600400"/>
            <a:ext cx="1885499" cy="2404149"/>
          </a:xfrm>
          <a:prstGeom prst="rect">
            <a:avLst/>
          </a:prstGeom>
          <a:noFill/>
          <a:ln>
            <a:noFill/>
          </a:ln>
        </p:spPr>
      </p:pic>
      <p:pic>
        <p:nvPicPr>
          <p:cNvPr id="149" name="Google Shape;149;p26"/>
          <p:cNvPicPr preferRelativeResize="0"/>
          <p:nvPr/>
        </p:nvPicPr>
        <p:blipFill>
          <a:blip r:embed="rId5">
            <a:alphaModFix/>
          </a:blip>
          <a:stretch>
            <a:fillRect/>
          </a:stretch>
        </p:blipFill>
        <p:spPr>
          <a:xfrm>
            <a:off x="163975" y="116601"/>
            <a:ext cx="2087849" cy="1018125"/>
          </a:xfrm>
          <a:prstGeom prst="rect">
            <a:avLst/>
          </a:prstGeom>
          <a:noFill/>
          <a:ln>
            <a:noFill/>
          </a:ln>
        </p:spPr>
      </p:pic>
      <p:pic>
        <p:nvPicPr>
          <p:cNvPr id="150" name="Google Shape;150;p26"/>
          <p:cNvPicPr preferRelativeResize="0"/>
          <p:nvPr/>
        </p:nvPicPr>
        <p:blipFill>
          <a:blip r:embed="rId6">
            <a:alphaModFix/>
          </a:blip>
          <a:stretch>
            <a:fillRect/>
          </a:stretch>
        </p:blipFill>
        <p:spPr>
          <a:xfrm>
            <a:off x="3528080" y="3443277"/>
            <a:ext cx="2087850" cy="1391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7"/>
          <p:cNvSpPr/>
          <p:nvPr/>
        </p:nvSpPr>
        <p:spPr>
          <a:xfrm>
            <a:off x="0" y="0"/>
            <a:ext cx="9144000" cy="51435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7" name="Google Shape;157;p27"/>
          <p:cNvSpPr/>
          <p:nvPr/>
        </p:nvSpPr>
        <p:spPr>
          <a:xfrm>
            <a:off x="933450" y="496627"/>
            <a:ext cx="7716900" cy="4270800"/>
          </a:xfrm>
          <a:prstGeom prst="rect">
            <a:avLst/>
          </a:prstGeom>
          <a:solidFill>
            <a:srgbClr val="FFFFFF"/>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8" name="Google Shape;158;p27"/>
          <p:cNvSpPr/>
          <p:nvPr/>
        </p:nvSpPr>
        <p:spPr>
          <a:xfrm>
            <a:off x="933450" y="496627"/>
            <a:ext cx="7716900" cy="4270800"/>
          </a:xfrm>
          <a:prstGeom prst="rect">
            <a:avLst/>
          </a:prstGeom>
          <a:solidFill>
            <a:schemeClr val="accent6">
              <a:alpha val="29800"/>
            </a:schemeClr>
          </a:solidFill>
          <a:ln cap="flat" cmpd="sng" w="2857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59" name="Google Shape;159;p27"/>
          <p:cNvPicPr preferRelativeResize="0"/>
          <p:nvPr/>
        </p:nvPicPr>
        <p:blipFill>
          <a:blip r:embed="rId3">
            <a:alphaModFix/>
          </a:blip>
          <a:stretch>
            <a:fillRect/>
          </a:stretch>
        </p:blipFill>
        <p:spPr>
          <a:xfrm>
            <a:off x="392906" y="0"/>
            <a:ext cx="835818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8"/>
          <p:cNvSpPr/>
          <p:nvPr/>
        </p:nvSpPr>
        <p:spPr>
          <a:xfrm>
            <a:off x="0" y="-4729"/>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6" name="Google Shape;166;p28"/>
          <p:cNvSpPr/>
          <p:nvPr/>
        </p:nvSpPr>
        <p:spPr>
          <a:xfrm>
            <a:off x="108284" y="0"/>
            <a:ext cx="664369" cy="51435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lt1"/>
          </a:solidFill>
          <a:ln>
            <a:noFill/>
          </a:ln>
        </p:spPr>
      </p:sp>
      <p:sp>
        <p:nvSpPr>
          <p:cNvPr id="167" name="Google Shape;167;p28"/>
          <p:cNvSpPr/>
          <p:nvPr/>
        </p:nvSpPr>
        <p:spPr>
          <a:xfrm>
            <a:off x="0" y="0"/>
            <a:ext cx="664369" cy="51435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40000"/>
            </a:srgbClr>
          </a:solidFill>
          <a:ln>
            <a:noFill/>
          </a:ln>
        </p:spPr>
      </p:sp>
      <p:sp>
        <p:nvSpPr>
          <p:cNvPr id="168" name="Google Shape;168;p28"/>
          <p:cNvSpPr/>
          <p:nvPr/>
        </p:nvSpPr>
        <p:spPr>
          <a:xfrm>
            <a:off x="0" y="-4725"/>
            <a:ext cx="664369" cy="51435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6"/>
          </a:solidFill>
          <a:ln>
            <a:noFill/>
          </a:ln>
        </p:spPr>
      </p:sp>
      <p:pic>
        <p:nvPicPr>
          <p:cNvPr id="169" name="Google Shape;169;p28"/>
          <p:cNvPicPr preferRelativeResize="0"/>
          <p:nvPr/>
        </p:nvPicPr>
        <p:blipFill>
          <a:blip r:embed="rId3">
            <a:alphaModFix/>
          </a:blip>
          <a:stretch>
            <a:fillRect/>
          </a:stretch>
        </p:blipFill>
        <p:spPr>
          <a:xfrm>
            <a:off x="720200" y="-4725"/>
            <a:ext cx="8371423"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9"/>
          <p:cNvPicPr preferRelativeResize="0"/>
          <p:nvPr/>
        </p:nvPicPr>
        <p:blipFill rotWithShape="1">
          <a:blip r:embed="rId3">
            <a:alphaModFix/>
          </a:blip>
          <a:srcRect b="0" l="0" r="0" t="0"/>
          <a:stretch/>
        </p:blipFill>
        <p:spPr>
          <a:xfrm rot="-543972">
            <a:off x="135544" y="3883558"/>
            <a:ext cx="831095" cy="603707"/>
          </a:xfrm>
          <a:prstGeom prst="rect">
            <a:avLst/>
          </a:prstGeom>
          <a:noFill/>
          <a:ln>
            <a:noFill/>
          </a:ln>
        </p:spPr>
      </p:pic>
      <p:sp>
        <p:nvSpPr>
          <p:cNvPr id="176" name="Google Shape;176;p29"/>
          <p:cNvSpPr txBox="1"/>
          <p:nvPr/>
        </p:nvSpPr>
        <p:spPr>
          <a:xfrm>
            <a:off x="3261319" y="1832531"/>
            <a:ext cx="2793600" cy="1631700"/>
          </a:xfrm>
          <a:prstGeom prst="rect">
            <a:avLst/>
          </a:prstGeom>
          <a:noFill/>
          <a:ln cap="flat" cmpd="sng" w="19050">
            <a:solidFill>
              <a:schemeClr val="dk1"/>
            </a:solidFill>
            <a:prstDash val="dot"/>
            <a:round/>
            <a:headEnd len="sm" w="sm" type="none"/>
            <a:tailEnd len="sm" w="sm" type="none"/>
          </a:ln>
        </p:spPr>
        <p:txBody>
          <a:bodyPr anchorCtr="0" anchor="t" bIns="34275" lIns="68575" spcFirstLastPara="1" rIns="68575" wrap="square" tIns="34275">
            <a:spAutoFit/>
          </a:bodyPr>
          <a:lstStyle/>
          <a:p>
            <a:pPr indent="0" lvl="0" marL="0" rtl="0" algn="ctr">
              <a:spcBef>
                <a:spcPts val="300"/>
              </a:spcBef>
              <a:spcAft>
                <a:spcPts val="0"/>
              </a:spcAft>
              <a:buClr>
                <a:schemeClr val="dk1"/>
              </a:buClr>
              <a:buSzPts val="800"/>
              <a:buFont typeface="Arial"/>
              <a:buNone/>
            </a:pPr>
            <a:r>
              <a:rPr b="1" lang="en" sz="1500">
                <a:solidFill>
                  <a:schemeClr val="dk1"/>
                </a:solidFill>
                <a:latin typeface="Century Gothic"/>
                <a:ea typeface="Century Gothic"/>
                <a:cs typeface="Century Gothic"/>
                <a:sym typeface="Century Gothic"/>
              </a:rPr>
              <a:t>What’s a Chef’s Table? </a:t>
            </a:r>
            <a:endParaRPr b="1" sz="12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800"/>
              <a:buFont typeface="Arial"/>
              <a:buNone/>
            </a:pPr>
            <a:r>
              <a:rPr lang="en" sz="1200">
                <a:solidFill>
                  <a:schemeClr val="dk1"/>
                </a:solidFill>
                <a:latin typeface="Century Gothic"/>
                <a:ea typeface="Century Gothic"/>
                <a:cs typeface="Century Gothic"/>
                <a:sym typeface="Century Gothic"/>
              </a:rPr>
              <a:t>An immersive tasting event that allows for an up-close and personal experience with a recipe. Adapted for schools to incorporate student perspectives of recipes being considered in the school meal program. </a:t>
            </a:r>
            <a:endParaRPr sz="1200">
              <a:solidFill>
                <a:schemeClr val="dk1"/>
              </a:solidFill>
              <a:latin typeface="Century Gothic"/>
              <a:ea typeface="Century Gothic"/>
              <a:cs typeface="Century Gothic"/>
              <a:sym typeface="Century Gothic"/>
            </a:endParaRPr>
          </a:p>
        </p:txBody>
      </p:sp>
      <p:sp>
        <p:nvSpPr>
          <p:cNvPr id="177" name="Google Shape;177;p29"/>
          <p:cNvSpPr txBox="1"/>
          <p:nvPr/>
        </p:nvSpPr>
        <p:spPr>
          <a:xfrm rot="650">
            <a:off x="5547712" y="4014356"/>
            <a:ext cx="3171900" cy="1069800"/>
          </a:xfrm>
          <a:prstGeom prst="rect">
            <a:avLst/>
          </a:prstGeom>
          <a:noFill/>
          <a:ln cap="flat" cmpd="sng" w="19050">
            <a:solidFill>
              <a:schemeClr val="accent6"/>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38761D"/>
                </a:solidFill>
                <a:latin typeface="Century Gothic"/>
                <a:ea typeface="Century Gothic"/>
                <a:cs typeface="Century Gothic"/>
                <a:sym typeface="Century Gothic"/>
              </a:rPr>
              <a:t>Farm to school</a:t>
            </a:r>
            <a:r>
              <a:rPr lang="en" sz="1200">
                <a:solidFill>
                  <a:srgbClr val="0B5394"/>
                </a:solidFill>
                <a:latin typeface="Century Gothic"/>
                <a:ea typeface="Century Gothic"/>
                <a:cs typeface="Century Gothic"/>
                <a:sym typeface="Century Gothic"/>
              </a:rPr>
              <a:t> </a:t>
            </a:r>
            <a:r>
              <a:rPr lang="en" sz="1300">
                <a:solidFill>
                  <a:schemeClr val="dk1"/>
                </a:solidFill>
                <a:latin typeface="Century Gothic"/>
                <a:ea typeface="Century Gothic"/>
                <a:cs typeface="Century Gothic"/>
                <a:sym typeface="Century Gothic"/>
              </a:rPr>
              <a:t>efforts build the connection between local producers &amp; schools which helps our local farmers and provides fresher, tastier foods to </a:t>
            </a:r>
            <a:r>
              <a:rPr b="1" lang="en" sz="1300">
                <a:solidFill>
                  <a:schemeClr val="dk1"/>
                </a:solidFill>
                <a:latin typeface="Century Gothic"/>
                <a:ea typeface="Century Gothic"/>
                <a:cs typeface="Century Gothic"/>
                <a:sym typeface="Century Gothic"/>
              </a:rPr>
              <a:t>YOU</a:t>
            </a:r>
            <a:r>
              <a:rPr lang="en" sz="1300">
                <a:solidFill>
                  <a:schemeClr val="dk1"/>
                </a:solidFill>
                <a:latin typeface="Century Gothic"/>
                <a:ea typeface="Century Gothic"/>
                <a:cs typeface="Century Gothic"/>
                <a:sym typeface="Century Gothic"/>
              </a:rPr>
              <a:t> at school.</a:t>
            </a:r>
            <a:endParaRPr sz="1200">
              <a:solidFill>
                <a:schemeClr val="dk1"/>
              </a:solidFill>
              <a:latin typeface="Century Gothic"/>
              <a:ea typeface="Century Gothic"/>
              <a:cs typeface="Century Gothic"/>
              <a:sym typeface="Century Gothic"/>
            </a:endParaRPr>
          </a:p>
        </p:txBody>
      </p:sp>
      <p:sp>
        <p:nvSpPr>
          <p:cNvPr id="178" name="Google Shape;178;p29"/>
          <p:cNvSpPr txBox="1"/>
          <p:nvPr/>
        </p:nvSpPr>
        <p:spPr>
          <a:xfrm rot="-591">
            <a:off x="1449638" y="4014140"/>
            <a:ext cx="1744500" cy="623400"/>
          </a:xfrm>
          <a:prstGeom prst="rect">
            <a:avLst/>
          </a:prstGeom>
          <a:noFill/>
          <a:ln cap="flat" cmpd="sng" w="19050">
            <a:solidFill>
              <a:schemeClr val="accent4"/>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B45F06"/>
                </a:solidFill>
                <a:latin typeface="Century Gothic"/>
                <a:ea typeface="Century Gothic"/>
                <a:cs typeface="Century Gothic"/>
                <a:sym typeface="Century Gothic"/>
              </a:rPr>
              <a:t>Step 2 - Share</a:t>
            </a:r>
            <a:endParaRPr b="1" sz="1200">
              <a:solidFill>
                <a:srgbClr val="B45F06"/>
              </a:solidFill>
              <a:latin typeface="Century Gothic"/>
              <a:ea typeface="Century Gothic"/>
              <a:cs typeface="Century Gothic"/>
              <a:sym typeface="Century Gothic"/>
            </a:endParaRPr>
          </a:p>
          <a:p>
            <a:pPr indent="0" lvl="0" marL="0" rtl="0" algn="l">
              <a:spcBef>
                <a:spcPts val="0"/>
              </a:spcBef>
              <a:spcAft>
                <a:spcPts val="0"/>
              </a:spcAft>
              <a:buSzPts val="800"/>
              <a:buNone/>
            </a:pPr>
            <a:r>
              <a:rPr lang="en" sz="1200">
                <a:solidFill>
                  <a:schemeClr val="dk1"/>
                </a:solidFill>
                <a:latin typeface="Century Gothic"/>
                <a:ea typeface="Century Gothic"/>
                <a:cs typeface="Century Gothic"/>
                <a:sym typeface="Century Gothic"/>
              </a:rPr>
              <a:t>Regroup to discuss observations &amp; ideas.</a:t>
            </a:r>
            <a:endParaRPr sz="1200">
              <a:solidFill>
                <a:schemeClr val="dk1"/>
              </a:solidFill>
              <a:latin typeface="Century Gothic"/>
              <a:ea typeface="Century Gothic"/>
              <a:cs typeface="Century Gothic"/>
              <a:sym typeface="Century Gothic"/>
            </a:endParaRPr>
          </a:p>
        </p:txBody>
      </p:sp>
      <p:sp>
        <p:nvSpPr>
          <p:cNvPr id="179" name="Google Shape;179;p29"/>
          <p:cNvSpPr txBox="1"/>
          <p:nvPr/>
        </p:nvSpPr>
        <p:spPr>
          <a:xfrm rot="331793">
            <a:off x="6627733" y="1689057"/>
            <a:ext cx="2347324" cy="1362053"/>
          </a:xfrm>
          <a:prstGeom prst="rect">
            <a:avLst/>
          </a:prstGeom>
          <a:noFill/>
          <a:ln cap="flat" cmpd="sng" w="19050">
            <a:solidFill>
              <a:srgbClr val="C0000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 sz="1200">
                <a:solidFill>
                  <a:srgbClr val="CC4125"/>
                </a:solidFill>
                <a:latin typeface="Century Gothic"/>
                <a:ea typeface="Century Gothic"/>
                <a:cs typeface="Century Gothic"/>
                <a:sym typeface="Century Gothic"/>
              </a:rPr>
              <a:t>Supporting a Nebraska farm to school project!</a:t>
            </a:r>
            <a:endParaRPr b="1" sz="1200">
              <a:solidFill>
                <a:srgbClr val="CC4125"/>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Your input will fuel a larger project to serve more recipes using local foods that are appealing to students to school meals.</a:t>
            </a:r>
            <a:endParaRPr sz="1100">
              <a:solidFill>
                <a:schemeClr val="dk1"/>
              </a:solidFill>
              <a:latin typeface="Century Gothic"/>
              <a:ea typeface="Century Gothic"/>
              <a:cs typeface="Century Gothic"/>
              <a:sym typeface="Century Gothic"/>
            </a:endParaRPr>
          </a:p>
        </p:txBody>
      </p:sp>
      <p:sp>
        <p:nvSpPr>
          <p:cNvPr id="180" name="Google Shape;180;p29"/>
          <p:cNvSpPr txBox="1"/>
          <p:nvPr/>
        </p:nvSpPr>
        <p:spPr>
          <a:xfrm>
            <a:off x="155962" y="1487025"/>
            <a:ext cx="2385900" cy="2100900"/>
          </a:xfrm>
          <a:prstGeom prst="rect">
            <a:avLst/>
          </a:prstGeom>
          <a:noFill/>
          <a:ln cap="flat" cmpd="sng" w="19050">
            <a:solidFill>
              <a:srgbClr val="0070C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0070C0"/>
                </a:solidFill>
                <a:latin typeface="Century Gothic"/>
                <a:ea typeface="Century Gothic"/>
                <a:cs typeface="Century Gothic"/>
                <a:sym typeface="Century Gothic"/>
              </a:rPr>
              <a:t>Step 1 - Evaluate</a:t>
            </a:r>
            <a:endParaRPr sz="1200">
              <a:solidFill>
                <a:srgbClr val="0070C0"/>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chemeClr val="dk1"/>
                </a:solidFill>
                <a:latin typeface="Century Gothic"/>
                <a:ea typeface="Century Gothic"/>
                <a:cs typeface="Century Gothic"/>
                <a:sym typeface="Century Gothic"/>
              </a:rPr>
              <a:t>Sensory evaluation:</a:t>
            </a:r>
            <a:r>
              <a:rPr lang="en" sz="1200">
                <a:solidFill>
                  <a:schemeClr val="dk1"/>
                </a:solidFill>
                <a:latin typeface="Century Gothic"/>
                <a:ea typeface="Century Gothic"/>
                <a:cs typeface="Century Gothic"/>
                <a:sym typeface="Century Gothic"/>
              </a:rPr>
              <a:t> Take a few minutes to see, smell, feel, and taste the recipe. Record your observations.</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chemeClr val="dk1"/>
                </a:solidFill>
                <a:latin typeface="Century Gothic"/>
                <a:ea typeface="Century Gothic"/>
                <a:cs typeface="Century Gothic"/>
                <a:sym typeface="Century Gothic"/>
              </a:rPr>
              <a:t>Marketing evaluation:</a:t>
            </a:r>
            <a:r>
              <a:rPr lang="en" sz="1200">
                <a:solidFill>
                  <a:schemeClr val="dk1"/>
                </a:solidFill>
                <a:latin typeface="Century Gothic"/>
                <a:ea typeface="Century Gothic"/>
                <a:cs typeface="Century Gothic"/>
                <a:sym typeface="Century Gothic"/>
              </a:rPr>
              <a:t> Provide thoughts on the recipe’s marketability. Develop a creative name and full menu with complementary pairings.</a:t>
            </a:r>
            <a:endParaRPr sz="1200">
              <a:solidFill>
                <a:schemeClr val="dk1"/>
              </a:solidFill>
              <a:latin typeface="Century Gothic"/>
              <a:ea typeface="Century Gothic"/>
              <a:cs typeface="Century Gothic"/>
              <a:sym typeface="Century Gothic"/>
            </a:endParaRPr>
          </a:p>
        </p:txBody>
      </p:sp>
      <p:sp>
        <p:nvSpPr>
          <p:cNvPr id="181" name="Google Shape;181;p29"/>
          <p:cNvSpPr txBox="1"/>
          <p:nvPr/>
        </p:nvSpPr>
        <p:spPr>
          <a:xfrm>
            <a:off x="1155863" y="66797"/>
            <a:ext cx="7167600" cy="1462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300">
                <a:solidFill>
                  <a:srgbClr val="205968"/>
                </a:solidFill>
                <a:highlight>
                  <a:srgbClr val="FFFFFF"/>
                </a:highlight>
                <a:latin typeface="Amatic SC"/>
                <a:ea typeface="Amatic SC"/>
                <a:cs typeface="Amatic SC"/>
                <a:sym typeface="Amatic SC"/>
              </a:rPr>
              <a:t>Welcome to the Chef’s Table </a:t>
            </a:r>
            <a:endParaRPr b="1" sz="4300">
              <a:solidFill>
                <a:srgbClr val="205968"/>
              </a:solidFill>
              <a:highlight>
                <a:srgbClr val="FFFFFF"/>
              </a:highlight>
              <a:latin typeface="Amatic SC"/>
              <a:ea typeface="Amatic SC"/>
              <a:cs typeface="Amatic SC"/>
              <a:sym typeface="Amatic SC"/>
            </a:endParaRPr>
          </a:p>
          <a:p>
            <a:pPr indent="0" lvl="0" marL="0" rtl="0" algn="ctr">
              <a:spcBef>
                <a:spcPts val="0"/>
              </a:spcBef>
              <a:spcAft>
                <a:spcPts val="0"/>
              </a:spcAft>
              <a:buNone/>
            </a:pPr>
            <a:r>
              <a:rPr b="1" lang="en" sz="4300">
                <a:solidFill>
                  <a:srgbClr val="205968"/>
                </a:solidFill>
                <a:highlight>
                  <a:srgbClr val="FFFFFF"/>
                </a:highlight>
                <a:latin typeface="Amatic SC"/>
                <a:ea typeface="Amatic SC"/>
                <a:cs typeface="Amatic SC"/>
                <a:sym typeface="Amatic SC"/>
              </a:rPr>
              <a:t>Let’s Find out what </a:t>
            </a:r>
            <a:r>
              <a:rPr b="1" lang="en" sz="4300" u="sng">
                <a:solidFill>
                  <a:srgbClr val="205968"/>
                </a:solidFill>
                <a:highlight>
                  <a:srgbClr val="FFFFFF"/>
                </a:highlight>
                <a:latin typeface="Amatic SC"/>
                <a:ea typeface="Amatic SC"/>
                <a:cs typeface="Amatic SC"/>
                <a:sym typeface="Amatic SC"/>
              </a:rPr>
              <a:t>YOU</a:t>
            </a:r>
            <a:r>
              <a:rPr b="1" lang="en" sz="4300">
                <a:solidFill>
                  <a:srgbClr val="205968"/>
                </a:solidFill>
                <a:highlight>
                  <a:srgbClr val="FFFFFF"/>
                </a:highlight>
                <a:latin typeface="Amatic SC"/>
                <a:ea typeface="Amatic SC"/>
                <a:cs typeface="Amatic SC"/>
                <a:sym typeface="Amatic SC"/>
              </a:rPr>
              <a:t> like! </a:t>
            </a:r>
            <a:endParaRPr sz="3600"/>
          </a:p>
        </p:txBody>
      </p:sp>
      <p:pic>
        <p:nvPicPr>
          <p:cNvPr descr="A picture containing clipart, vegetable&#10;&#10;Description automatically generated" id="182" name="Google Shape;182;p29"/>
          <p:cNvPicPr preferRelativeResize="0"/>
          <p:nvPr/>
        </p:nvPicPr>
        <p:blipFill rotWithShape="1">
          <a:blip r:embed="rId4">
            <a:alphaModFix/>
          </a:blip>
          <a:srcRect b="0" l="0" r="0" t="0"/>
          <a:stretch/>
        </p:blipFill>
        <p:spPr>
          <a:xfrm>
            <a:off x="2825079" y="2579638"/>
            <a:ext cx="436238" cy="1193674"/>
          </a:xfrm>
          <a:prstGeom prst="rect">
            <a:avLst/>
          </a:prstGeom>
          <a:noFill/>
          <a:ln>
            <a:noFill/>
          </a:ln>
        </p:spPr>
      </p:pic>
      <p:pic>
        <p:nvPicPr>
          <p:cNvPr id="183" name="Google Shape;183;p29"/>
          <p:cNvPicPr preferRelativeResize="0"/>
          <p:nvPr/>
        </p:nvPicPr>
        <p:blipFill rotWithShape="1">
          <a:blip r:embed="rId5">
            <a:alphaModFix/>
          </a:blip>
          <a:srcRect b="0" l="0" r="0" t="0"/>
          <a:stretch/>
        </p:blipFill>
        <p:spPr>
          <a:xfrm>
            <a:off x="6926306" y="3121594"/>
            <a:ext cx="1460025" cy="816390"/>
          </a:xfrm>
          <a:prstGeom prst="rect">
            <a:avLst/>
          </a:prstGeom>
          <a:noFill/>
          <a:ln>
            <a:noFill/>
          </a:ln>
        </p:spPr>
      </p:pic>
      <p:pic>
        <p:nvPicPr>
          <p:cNvPr descr="Diagram&#10;&#10;Description automatically generated" id="184" name="Google Shape;184;p29"/>
          <p:cNvPicPr preferRelativeResize="0"/>
          <p:nvPr/>
        </p:nvPicPr>
        <p:blipFill rotWithShape="1">
          <a:blip r:embed="rId6">
            <a:alphaModFix/>
          </a:blip>
          <a:srcRect b="0" l="0" r="0" t="0"/>
          <a:stretch/>
        </p:blipFill>
        <p:spPr>
          <a:xfrm rot="-1285073">
            <a:off x="1520063" y="184802"/>
            <a:ext cx="852300" cy="1089521"/>
          </a:xfrm>
          <a:prstGeom prst="rect">
            <a:avLst/>
          </a:prstGeom>
          <a:noFill/>
          <a:ln>
            <a:noFill/>
          </a:ln>
        </p:spPr>
      </p:pic>
      <p:pic>
        <p:nvPicPr>
          <p:cNvPr id="185" name="Google Shape;185;p29"/>
          <p:cNvPicPr preferRelativeResize="0"/>
          <p:nvPr/>
        </p:nvPicPr>
        <p:blipFill>
          <a:blip r:embed="rId7">
            <a:alphaModFix/>
          </a:blip>
          <a:stretch>
            <a:fillRect/>
          </a:stretch>
        </p:blipFill>
        <p:spPr>
          <a:xfrm>
            <a:off x="7028756" y="1117650"/>
            <a:ext cx="424001" cy="438750"/>
          </a:xfrm>
          <a:prstGeom prst="rect">
            <a:avLst/>
          </a:prstGeom>
          <a:noFill/>
          <a:ln>
            <a:noFill/>
          </a:ln>
        </p:spPr>
      </p:pic>
      <p:pic>
        <p:nvPicPr>
          <p:cNvPr id="186" name="Google Shape;186;p29"/>
          <p:cNvPicPr preferRelativeResize="0"/>
          <p:nvPr/>
        </p:nvPicPr>
        <p:blipFill>
          <a:blip r:embed="rId8">
            <a:alphaModFix/>
          </a:blip>
          <a:stretch>
            <a:fillRect/>
          </a:stretch>
        </p:blipFill>
        <p:spPr>
          <a:xfrm>
            <a:off x="3634692" y="3773306"/>
            <a:ext cx="1580298" cy="1193662"/>
          </a:xfrm>
          <a:prstGeom prst="rect">
            <a:avLst/>
          </a:prstGeom>
          <a:noFill/>
          <a:ln>
            <a:noFill/>
          </a:ln>
        </p:spPr>
      </p:pic>
      <p:pic>
        <p:nvPicPr>
          <p:cNvPr id="187" name="Google Shape;187;p29"/>
          <p:cNvPicPr preferRelativeResize="0"/>
          <p:nvPr/>
        </p:nvPicPr>
        <p:blipFill>
          <a:blip r:embed="rId9">
            <a:alphaModFix/>
          </a:blip>
          <a:stretch>
            <a:fillRect/>
          </a:stretch>
        </p:blipFill>
        <p:spPr>
          <a:xfrm rot="193978">
            <a:off x="7027600" y="157814"/>
            <a:ext cx="1114133" cy="937942"/>
          </a:xfrm>
          <a:prstGeom prst="rect">
            <a:avLst/>
          </a:prstGeom>
          <a:noFill/>
          <a:ln>
            <a:noFill/>
          </a:ln>
        </p:spPr>
      </p:pic>
      <p:pic>
        <p:nvPicPr>
          <p:cNvPr id="188" name="Google Shape;188;p29"/>
          <p:cNvPicPr preferRelativeResize="0"/>
          <p:nvPr/>
        </p:nvPicPr>
        <p:blipFill>
          <a:blip r:embed="rId10">
            <a:alphaModFix/>
          </a:blip>
          <a:stretch>
            <a:fillRect/>
          </a:stretch>
        </p:blipFill>
        <p:spPr>
          <a:xfrm>
            <a:off x="36328" y="173006"/>
            <a:ext cx="803659" cy="7352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nvSpPr>
        <p:spPr>
          <a:xfrm>
            <a:off x="2425275" y="680231"/>
            <a:ext cx="4293600" cy="1400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7800">
                <a:solidFill>
                  <a:srgbClr val="DD7E6B"/>
                </a:solidFill>
                <a:highlight>
                  <a:srgbClr val="FFFFFF"/>
                </a:highlight>
                <a:latin typeface="Amatic SC"/>
                <a:ea typeface="Amatic SC"/>
                <a:cs typeface="Amatic SC"/>
                <a:sym typeface="Amatic SC"/>
              </a:rPr>
              <a:t>How did it go?</a:t>
            </a:r>
            <a:r>
              <a:rPr b="1" lang="en" sz="8200">
                <a:solidFill>
                  <a:srgbClr val="205968"/>
                </a:solidFill>
                <a:highlight>
                  <a:srgbClr val="FFFFFF"/>
                </a:highlight>
                <a:latin typeface="Amatic SC"/>
                <a:ea typeface="Amatic SC"/>
                <a:cs typeface="Amatic SC"/>
                <a:sym typeface="Amatic SC"/>
              </a:rPr>
              <a:t> </a:t>
            </a:r>
            <a:endParaRPr b="1" sz="7200">
              <a:solidFill>
                <a:srgbClr val="205968"/>
              </a:solidFill>
              <a:highlight>
                <a:srgbClr val="FFFFFF"/>
              </a:highlight>
              <a:latin typeface="Amatic SC"/>
              <a:ea typeface="Amatic SC"/>
              <a:cs typeface="Amatic SC"/>
              <a:sym typeface="Amatic SC"/>
            </a:endParaRPr>
          </a:p>
        </p:txBody>
      </p:sp>
      <p:pic>
        <p:nvPicPr>
          <p:cNvPr id="195" name="Google Shape;195;p30"/>
          <p:cNvPicPr preferRelativeResize="0"/>
          <p:nvPr/>
        </p:nvPicPr>
        <p:blipFill>
          <a:blip r:embed="rId3">
            <a:alphaModFix/>
          </a:blip>
          <a:stretch>
            <a:fillRect/>
          </a:stretch>
        </p:blipFill>
        <p:spPr>
          <a:xfrm>
            <a:off x="6587812" y="2299112"/>
            <a:ext cx="1781794" cy="1870388"/>
          </a:xfrm>
          <a:prstGeom prst="rect">
            <a:avLst/>
          </a:prstGeom>
          <a:noFill/>
          <a:ln>
            <a:noFill/>
          </a:ln>
        </p:spPr>
      </p:pic>
      <p:pic>
        <p:nvPicPr>
          <p:cNvPr id="196" name="Google Shape;196;p30"/>
          <p:cNvPicPr preferRelativeResize="0"/>
          <p:nvPr/>
        </p:nvPicPr>
        <p:blipFill>
          <a:blip r:embed="rId4">
            <a:alphaModFix/>
          </a:blip>
          <a:stretch>
            <a:fillRect/>
          </a:stretch>
        </p:blipFill>
        <p:spPr>
          <a:xfrm>
            <a:off x="1990089" y="160013"/>
            <a:ext cx="718387" cy="808200"/>
          </a:xfrm>
          <a:prstGeom prst="rect">
            <a:avLst/>
          </a:prstGeom>
          <a:noFill/>
          <a:ln>
            <a:noFill/>
          </a:ln>
        </p:spPr>
      </p:pic>
      <p:sp>
        <p:nvSpPr>
          <p:cNvPr id="197" name="Google Shape;197;p30"/>
          <p:cNvSpPr txBox="1"/>
          <p:nvPr/>
        </p:nvSpPr>
        <p:spPr>
          <a:xfrm>
            <a:off x="316688" y="3985744"/>
            <a:ext cx="2355900" cy="977400"/>
          </a:xfrm>
          <a:prstGeom prst="rect">
            <a:avLst/>
          </a:prstGeom>
          <a:noFill/>
          <a:ln cap="flat" cmpd="sng" w="19050">
            <a:solidFill>
              <a:schemeClr val="accent4"/>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It can take 10 times of tasting a new food before you know whether you really like it </a:t>
            </a:r>
            <a:r>
              <a:rPr b="1" lang="en" sz="1100">
                <a:solidFill>
                  <a:schemeClr val="dk1"/>
                </a:solidFill>
                <a:latin typeface="Century Gothic"/>
                <a:ea typeface="Century Gothic"/>
                <a:cs typeface="Century Gothic"/>
                <a:sym typeface="Century Gothic"/>
              </a:rPr>
              <a:t>and </a:t>
            </a:r>
            <a:r>
              <a:rPr lang="en" sz="1100">
                <a:solidFill>
                  <a:schemeClr val="dk1"/>
                </a:solidFill>
                <a:latin typeface="Century Gothic"/>
                <a:ea typeface="Century Gothic"/>
                <a:cs typeface="Century Gothic"/>
                <a:sym typeface="Century Gothic"/>
              </a:rPr>
              <a:t>taste buds change over time,</a:t>
            </a:r>
            <a:r>
              <a:rPr lang="en" sz="1200">
                <a:solidFill>
                  <a:schemeClr val="dk1"/>
                </a:solidFill>
                <a:latin typeface="Century Gothic"/>
                <a:ea typeface="Century Gothic"/>
                <a:cs typeface="Century Gothic"/>
                <a:sym typeface="Century Gothic"/>
              </a:rPr>
              <a:t> </a:t>
            </a:r>
            <a:r>
              <a:rPr b="1" lang="en" sz="1300">
                <a:solidFill>
                  <a:srgbClr val="B45F06"/>
                </a:solidFill>
                <a:latin typeface="Century Gothic"/>
                <a:ea typeface="Century Gothic"/>
                <a:cs typeface="Century Gothic"/>
                <a:sym typeface="Century Gothic"/>
              </a:rPr>
              <a:t>so keep trying!</a:t>
            </a:r>
            <a:endParaRPr b="1" sz="1100">
              <a:solidFill>
                <a:srgbClr val="B45F06"/>
              </a:solidFill>
            </a:endParaRPr>
          </a:p>
        </p:txBody>
      </p:sp>
      <p:sp>
        <p:nvSpPr>
          <p:cNvPr id="198" name="Google Shape;198;p30"/>
          <p:cNvSpPr txBox="1"/>
          <p:nvPr/>
        </p:nvSpPr>
        <p:spPr>
          <a:xfrm rot="-1081">
            <a:off x="170625" y="1191523"/>
            <a:ext cx="1908000" cy="808200"/>
          </a:xfrm>
          <a:prstGeom prst="rect">
            <a:avLst/>
          </a:prstGeom>
          <a:noFill/>
          <a:ln cap="flat" cmpd="sng" w="19050">
            <a:solidFill>
              <a:srgbClr val="0070C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Different taste buds recognize different flavors:</a:t>
            </a:r>
            <a:r>
              <a:rPr lang="en" sz="1200">
                <a:solidFill>
                  <a:schemeClr val="dk1"/>
                </a:solidFill>
                <a:latin typeface="Century Gothic"/>
                <a:ea typeface="Century Gothic"/>
                <a:cs typeface="Century Gothic"/>
                <a:sym typeface="Century Gothic"/>
              </a:rPr>
              <a:t> </a:t>
            </a:r>
            <a:r>
              <a:rPr b="1" lang="en" sz="1300">
                <a:solidFill>
                  <a:srgbClr val="0070C0"/>
                </a:solidFill>
                <a:latin typeface="Century Gothic"/>
                <a:ea typeface="Century Gothic"/>
                <a:cs typeface="Century Gothic"/>
                <a:sym typeface="Century Gothic"/>
              </a:rPr>
              <a:t>salty, sweet, sour, bitter, &amp; savory</a:t>
            </a:r>
            <a:r>
              <a:rPr lang="en" sz="1300">
                <a:solidFill>
                  <a:schemeClr val="dk1"/>
                </a:solidFill>
                <a:latin typeface="Century Gothic"/>
                <a:ea typeface="Century Gothic"/>
                <a:cs typeface="Century Gothic"/>
                <a:sym typeface="Century Gothic"/>
              </a:rPr>
              <a:t>.</a:t>
            </a:r>
            <a:endParaRPr sz="1300">
              <a:solidFill>
                <a:schemeClr val="dk1"/>
              </a:solidFill>
              <a:latin typeface="Century Gothic"/>
              <a:ea typeface="Century Gothic"/>
              <a:cs typeface="Century Gothic"/>
              <a:sym typeface="Century Gothic"/>
            </a:endParaRPr>
          </a:p>
        </p:txBody>
      </p:sp>
      <p:sp>
        <p:nvSpPr>
          <p:cNvPr id="199" name="Google Shape;199;p30"/>
          <p:cNvSpPr txBox="1"/>
          <p:nvPr/>
        </p:nvSpPr>
        <p:spPr>
          <a:xfrm rot="977">
            <a:off x="6940706" y="97631"/>
            <a:ext cx="2111700" cy="2008800"/>
          </a:xfrm>
          <a:prstGeom prst="rect">
            <a:avLst/>
          </a:prstGeom>
          <a:noFill/>
          <a:ln cap="flat" cmpd="sng" w="19050">
            <a:solidFill>
              <a:schemeClr val="accent6"/>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To keep students healthy, schools are required to offer 5 components at lunchtime: </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Bread/grain</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Meat/protein</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Fruit</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Vegetable</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Milk</a:t>
            </a:r>
            <a:endParaRPr sz="1100">
              <a:solidFill>
                <a:schemeClr val="dk1"/>
              </a:solidFill>
              <a:latin typeface="Century Gothic"/>
              <a:ea typeface="Century Gothic"/>
              <a:cs typeface="Century Gothic"/>
              <a:sym typeface="Century Gothic"/>
            </a:endParaRPr>
          </a:p>
          <a:p>
            <a:pPr indent="0" lvl="0" marL="342900" rtl="0" algn="l">
              <a:spcBef>
                <a:spcPts val="0"/>
              </a:spcBef>
              <a:spcAft>
                <a:spcPts val="0"/>
              </a:spcAft>
              <a:buNone/>
            </a:pPr>
            <a:r>
              <a:t/>
            </a:r>
            <a:endParaRPr b="1" sz="1200">
              <a:solidFill>
                <a:srgbClr val="38761D"/>
              </a:solidFill>
              <a:latin typeface="Century Gothic"/>
              <a:ea typeface="Century Gothic"/>
              <a:cs typeface="Century Gothic"/>
              <a:sym typeface="Century Gothic"/>
            </a:endParaRPr>
          </a:p>
          <a:p>
            <a:pPr indent="0" lvl="0" marL="0" rtl="0" algn="l">
              <a:spcBef>
                <a:spcPts val="0"/>
              </a:spcBef>
              <a:spcAft>
                <a:spcPts val="0"/>
              </a:spcAft>
              <a:buNone/>
            </a:pPr>
            <a:r>
              <a:rPr b="1" lang="en" sz="1300">
                <a:solidFill>
                  <a:srgbClr val="38761D"/>
                </a:solidFill>
                <a:latin typeface="Century Gothic"/>
                <a:ea typeface="Century Gothic"/>
                <a:cs typeface="Century Gothic"/>
                <a:sym typeface="Century Gothic"/>
              </a:rPr>
              <a:t>What meal did you build?</a:t>
            </a:r>
            <a:endParaRPr b="1" sz="1300">
              <a:solidFill>
                <a:srgbClr val="38761D"/>
              </a:solidFill>
              <a:latin typeface="Century Gothic"/>
              <a:ea typeface="Century Gothic"/>
              <a:cs typeface="Century Gothic"/>
              <a:sym typeface="Century Gothic"/>
            </a:endParaRPr>
          </a:p>
        </p:txBody>
      </p:sp>
      <p:sp>
        <p:nvSpPr>
          <p:cNvPr id="200" name="Google Shape;200;p30"/>
          <p:cNvSpPr txBox="1"/>
          <p:nvPr/>
        </p:nvSpPr>
        <p:spPr>
          <a:xfrm>
            <a:off x="3078112" y="2182700"/>
            <a:ext cx="2546700" cy="2147100"/>
          </a:xfrm>
          <a:prstGeom prst="rect">
            <a:avLst/>
          </a:prstGeom>
          <a:noFill/>
          <a:ln cap="flat" cmpd="sng" w="19050">
            <a:solidFill>
              <a:schemeClr val="dk1"/>
            </a:solidFill>
            <a:prstDash val="dot"/>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dk1"/>
                </a:solidFill>
                <a:latin typeface="Century Gothic"/>
                <a:ea typeface="Century Gothic"/>
                <a:cs typeface="Century Gothic"/>
                <a:sym typeface="Century Gothic"/>
              </a:rPr>
              <a:t>What did you like about the recipe? </a:t>
            </a:r>
            <a:endParaRPr b="1" sz="15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Font typeface="Arial"/>
              <a:buNone/>
            </a:pPr>
            <a:r>
              <a:rPr b="1" lang="en" sz="1500">
                <a:solidFill>
                  <a:schemeClr val="dk1"/>
                </a:solidFill>
                <a:latin typeface="Century Gothic"/>
                <a:ea typeface="Century Gothic"/>
                <a:cs typeface="Century Gothic"/>
                <a:sym typeface="Century Gothic"/>
              </a:rPr>
              <a:t>Would you change anything?</a:t>
            </a:r>
            <a:endParaRPr b="1" sz="15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5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 sz="1500">
                <a:solidFill>
                  <a:schemeClr val="dk1"/>
                </a:solidFill>
                <a:latin typeface="Century Gothic"/>
                <a:ea typeface="Century Gothic"/>
                <a:cs typeface="Century Gothic"/>
                <a:sym typeface="Century Gothic"/>
              </a:rPr>
              <a:t>Had you tried it before?</a:t>
            </a:r>
            <a:endParaRPr b="1" sz="15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5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 sz="1500">
                <a:solidFill>
                  <a:schemeClr val="dk1"/>
                </a:solidFill>
                <a:latin typeface="Century Gothic"/>
                <a:ea typeface="Century Gothic"/>
                <a:cs typeface="Century Gothic"/>
                <a:sym typeface="Century Gothic"/>
              </a:rPr>
              <a:t>Would you eat it again?</a:t>
            </a:r>
            <a:endParaRPr b="1" sz="1500">
              <a:solidFill>
                <a:schemeClr val="dk1"/>
              </a:solidFill>
              <a:latin typeface="Century Gothic"/>
              <a:ea typeface="Century Gothic"/>
              <a:cs typeface="Century Gothic"/>
              <a:sym typeface="Century Gothic"/>
            </a:endParaRPr>
          </a:p>
        </p:txBody>
      </p:sp>
      <p:pic>
        <p:nvPicPr>
          <p:cNvPr id="201" name="Google Shape;201;p30"/>
          <p:cNvPicPr preferRelativeResize="0"/>
          <p:nvPr/>
        </p:nvPicPr>
        <p:blipFill>
          <a:blip r:embed="rId5">
            <a:alphaModFix/>
          </a:blip>
          <a:stretch>
            <a:fillRect/>
          </a:stretch>
        </p:blipFill>
        <p:spPr>
          <a:xfrm>
            <a:off x="462056" y="2129531"/>
            <a:ext cx="1908000" cy="1743055"/>
          </a:xfrm>
          <a:prstGeom prst="rect">
            <a:avLst/>
          </a:prstGeom>
          <a:noFill/>
          <a:ln>
            <a:noFill/>
          </a:ln>
        </p:spPr>
      </p:pic>
      <p:sp>
        <p:nvSpPr>
          <p:cNvPr id="202" name="Google Shape;202;p30"/>
          <p:cNvSpPr txBox="1"/>
          <p:nvPr/>
        </p:nvSpPr>
        <p:spPr>
          <a:xfrm rot="569325">
            <a:off x="6064781" y="4166670"/>
            <a:ext cx="2352994" cy="615559"/>
          </a:xfrm>
          <a:prstGeom prst="rect">
            <a:avLst/>
          </a:prstGeom>
          <a:noFill/>
          <a:ln cap="flat" cmpd="sng" w="19050">
            <a:solidFill>
              <a:srgbClr val="C00000"/>
            </a:solidFill>
            <a:prstDash val="dot"/>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b="1" lang="en" sz="1700">
                <a:solidFill>
                  <a:srgbClr val="A61C00"/>
                </a:solidFill>
                <a:latin typeface="Century Gothic"/>
                <a:ea typeface="Century Gothic"/>
                <a:cs typeface="Century Gothic"/>
                <a:sym typeface="Century Gothic"/>
              </a:rPr>
              <a:t>What recipe name did you choose?</a:t>
            </a:r>
            <a:endParaRPr b="1" sz="1600">
              <a:solidFill>
                <a:srgbClr val="A61C00"/>
              </a:solidFill>
              <a:latin typeface="Century Gothic"/>
              <a:ea typeface="Century Gothic"/>
              <a:cs typeface="Century Gothic"/>
              <a:sym typeface="Century Gothic"/>
            </a:endParaRPr>
          </a:p>
        </p:txBody>
      </p:sp>
      <p:pic>
        <p:nvPicPr>
          <p:cNvPr id="203" name="Google Shape;203;p30"/>
          <p:cNvPicPr preferRelativeResize="0"/>
          <p:nvPr/>
        </p:nvPicPr>
        <p:blipFill>
          <a:blip r:embed="rId6">
            <a:alphaModFix/>
          </a:blip>
          <a:stretch>
            <a:fillRect/>
          </a:stretch>
        </p:blipFill>
        <p:spPr>
          <a:xfrm>
            <a:off x="3741274" y="97325"/>
            <a:ext cx="1220350" cy="862375"/>
          </a:xfrm>
          <a:prstGeom prst="rect">
            <a:avLst/>
          </a:prstGeom>
          <a:noFill/>
          <a:ln>
            <a:noFill/>
          </a:ln>
        </p:spPr>
      </p:pic>
      <p:pic>
        <p:nvPicPr>
          <p:cNvPr descr="Graphical user interface, application&#10;&#10;Description automatically generated" id="204" name="Google Shape;204;p30"/>
          <p:cNvPicPr preferRelativeResize="0"/>
          <p:nvPr/>
        </p:nvPicPr>
        <p:blipFill rotWithShape="1">
          <a:blip r:embed="rId7">
            <a:alphaModFix/>
          </a:blip>
          <a:srcRect b="0" l="0" r="0" t="0"/>
          <a:stretch/>
        </p:blipFill>
        <p:spPr>
          <a:xfrm rot="-1764450">
            <a:off x="631699" y="301155"/>
            <a:ext cx="985838" cy="5927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1"/>
          <p:cNvPicPr preferRelativeResize="0"/>
          <p:nvPr/>
        </p:nvPicPr>
        <p:blipFill rotWithShape="1">
          <a:blip r:embed="rId3">
            <a:alphaModFix/>
          </a:blip>
          <a:srcRect b="0" l="0" r="0" t="0"/>
          <a:stretch/>
        </p:blipFill>
        <p:spPr>
          <a:xfrm>
            <a:off x="3228469" y="496069"/>
            <a:ext cx="1004250" cy="930750"/>
          </a:xfrm>
          <a:prstGeom prst="rect">
            <a:avLst/>
          </a:prstGeom>
          <a:noFill/>
          <a:ln>
            <a:noFill/>
          </a:ln>
        </p:spPr>
      </p:pic>
      <p:sp>
        <p:nvSpPr>
          <p:cNvPr id="211" name="Google Shape;211;p31"/>
          <p:cNvSpPr txBox="1"/>
          <p:nvPr/>
        </p:nvSpPr>
        <p:spPr>
          <a:xfrm>
            <a:off x="988200" y="1782881"/>
            <a:ext cx="7167600" cy="1154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6600">
                <a:solidFill>
                  <a:srgbClr val="205968"/>
                </a:solidFill>
                <a:highlight>
                  <a:srgbClr val="FFFFFF"/>
                </a:highlight>
                <a:latin typeface="Amatic SC"/>
                <a:ea typeface="Amatic SC"/>
                <a:cs typeface="Amatic SC"/>
                <a:sym typeface="Amatic SC"/>
              </a:rPr>
              <a:t>THANKS FOR PARTICIPATING!!!!</a:t>
            </a:r>
            <a:endParaRPr b="1" sz="6600">
              <a:solidFill>
                <a:srgbClr val="205968"/>
              </a:solidFill>
              <a:highlight>
                <a:srgbClr val="FFFFFF"/>
              </a:highlight>
              <a:latin typeface="Amatic SC"/>
              <a:ea typeface="Amatic SC"/>
              <a:cs typeface="Amatic SC"/>
              <a:sym typeface="Amatic SC"/>
            </a:endParaRPr>
          </a:p>
        </p:txBody>
      </p:sp>
      <p:pic>
        <p:nvPicPr>
          <p:cNvPr id="212" name="Google Shape;212;p31"/>
          <p:cNvPicPr preferRelativeResize="0"/>
          <p:nvPr/>
        </p:nvPicPr>
        <p:blipFill>
          <a:blip r:embed="rId4">
            <a:alphaModFix/>
          </a:blip>
          <a:stretch>
            <a:fillRect/>
          </a:stretch>
        </p:blipFill>
        <p:spPr>
          <a:xfrm>
            <a:off x="676837" y="2987062"/>
            <a:ext cx="2147119" cy="1754137"/>
          </a:xfrm>
          <a:prstGeom prst="rect">
            <a:avLst/>
          </a:prstGeom>
          <a:noFill/>
          <a:ln>
            <a:noFill/>
          </a:ln>
        </p:spPr>
      </p:pic>
      <p:pic>
        <p:nvPicPr>
          <p:cNvPr descr="Diagram&#10;&#10;Description automatically generated" id="213" name="Google Shape;213;p31"/>
          <p:cNvPicPr preferRelativeResize="0"/>
          <p:nvPr/>
        </p:nvPicPr>
        <p:blipFill rotWithShape="1">
          <a:blip r:embed="rId5">
            <a:alphaModFix/>
          </a:blip>
          <a:srcRect b="0" l="0" r="0" t="0"/>
          <a:stretch/>
        </p:blipFill>
        <p:spPr>
          <a:xfrm rot="-1765496">
            <a:off x="7778872" y="595111"/>
            <a:ext cx="1032743" cy="1624320"/>
          </a:xfrm>
          <a:prstGeom prst="rect">
            <a:avLst/>
          </a:prstGeom>
          <a:noFill/>
          <a:ln>
            <a:noFill/>
          </a:ln>
        </p:spPr>
      </p:pic>
      <p:pic>
        <p:nvPicPr>
          <p:cNvPr id="214" name="Google Shape;214;p31"/>
          <p:cNvPicPr preferRelativeResize="0"/>
          <p:nvPr/>
        </p:nvPicPr>
        <p:blipFill>
          <a:blip r:embed="rId6">
            <a:alphaModFix/>
          </a:blip>
          <a:stretch>
            <a:fillRect/>
          </a:stretch>
        </p:blipFill>
        <p:spPr>
          <a:xfrm>
            <a:off x="6424219" y="2956162"/>
            <a:ext cx="1781794" cy="1870388"/>
          </a:xfrm>
          <a:prstGeom prst="rect">
            <a:avLst/>
          </a:prstGeom>
          <a:noFill/>
          <a:ln>
            <a:noFill/>
          </a:ln>
        </p:spPr>
      </p:pic>
      <p:pic>
        <p:nvPicPr>
          <p:cNvPr descr="Graphical user interface, application&#10;&#10;Description automatically generated" id="215" name="Google Shape;215;p31"/>
          <p:cNvPicPr preferRelativeResize="0"/>
          <p:nvPr/>
        </p:nvPicPr>
        <p:blipFill rotWithShape="1">
          <a:blip r:embed="rId7">
            <a:alphaModFix/>
          </a:blip>
          <a:srcRect b="0" l="0" r="0" t="0"/>
          <a:stretch/>
        </p:blipFill>
        <p:spPr>
          <a:xfrm rot="-1764450">
            <a:off x="1593412" y="800505"/>
            <a:ext cx="985838" cy="592791"/>
          </a:xfrm>
          <a:prstGeom prst="rect">
            <a:avLst/>
          </a:prstGeom>
          <a:noFill/>
          <a:ln>
            <a:noFill/>
          </a:ln>
        </p:spPr>
      </p:pic>
      <p:pic>
        <p:nvPicPr>
          <p:cNvPr id="216" name="Google Shape;216;p31"/>
          <p:cNvPicPr preferRelativeResize="0"/>
          <p:nvPr/>
        </p:nvPicPr>
        <p:blipFill>
          <a:blip r:embed="rId8">
            <a:alphaModFix/>
          </a:blip>
          <a:stretch>
            <a:fillRect/>
          </a:stretch>
        </p:blipFill>
        <p:spPr>
          <a:xfrm>
            <a:off x="3607950" y="3379106"/>
            <a:ext cx="2171607" cy="1560956"/>
          </a:xfrm>
          <a:prstGeom prst="rect">
            <a:avLst/>
          </a:prstGeom>
          <a:noFill/>
          <a:ln>
            <a:noFill/>
          </a:ln>
        </p:spPr>
      </p:pic>
      <p:pic>
        <p:nvPicPr>
          <p:cNvPr id="217" name="Google Shape;217;p31"/>
          <p:cNvPicPr preferRelativeResize="0"/>
          <p:nvPr/>
        </p:nvPicPr>
        <p:blipFill>
          <a:blip r:embed="rId9">
            <a:alphaModFix/>
          </a:blip>
          <a:stretch>
            <a:fillRect/>
          </a:stretch>
        </p:blipFill>
        <p:spPr>
          <a:xfrm>
            <a:off x="5219456" y="337574"/>
            <a:ext cx="1514423" cy="1119825"/>
          </a:xfrm>
          <a:prstGeom prst="rect">
            <a:avLst/>
          </a:prstGeom>
          <a:noFill/>
          <a:ln>
            <a:noFill/>
          </a:ln>
        </p:spPr>
      </p:pic>
      <p:pic>
        <p:nvPicPr>
          <p:cNvPr id="218" name="Google Shape;218;p31"/>
          <p:cNvPicPr preferRelativeResize="0"/>
          <p:nvPr/>
        </p:nvPicPr>
        <p:blipFill>
          <a:blip r:embed="rId10">
            <a:alphaModFix/>
          </a:blip>
          <a:stretch>
            <a:fillRect/>
          </a:stretch>
        </p:blipFill>
        <p:spPr>
          <a:xfrm>
            <a:off x="374342" y="1539694"/>
            <a:ext cx="666488" cy="749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2"/>
          <p:cNvPicPr preferRelativeResize="0"/>
          <p:nvPr/>
        </p:nvPicPr>
        <p:blipFill rotWithShape="1">
          <a:blip r:embed="rId3">
            <a:alphaModFix/>
          </a:blip>
          <a:srcRect b="0" l="0" r="0" t="0"/>
          <a:stretch/>
        </p:blipFill>
        <p:spPr>
          <a:xfrm rot="-543972">
            <a:off x="78694" y="4206708"/>
            <a:ext cx="831095" cy="603707"/>
          </a:xfrm>
          <a:prstGeom prst="rect">
            <a:avLst/>
          </a:prstGeom>
          <a:noFill/>
          <a:ln>
            <a:noFill/>
          </a:ln>
        </p:spPr>
      </p:pic>
      <p:sp>
        <p:nvSpPr>
          <p:cNvPr id="225" name="Google Shape;225;p32"/>
          <p:cNvSpPr txBox="1"/>
          <p:nvPr/>
        </p:nvSpPr>
        <p:spPr>
          <a:xfrm>
            <a:off x="3261319" y="1832531"/>
            <a:ext cx="2793600" cy="1631700"/>
          </a:xfrm>
          <a:prstGeom prst="rect">
            <a:avLst/>
          </a:prstGeom>
          <a:noFill/>
          <a:ln cap="flat" cmpd="sng" w="19050">
            <a:solidFill>
              <a:schemeClr val="dk1"/>
            </a:solidFill>
            <a:prstDash val="dot"/>
            <a:round/>
            <a:headEnd len="sm" w="sm" type="none"/>
            <a:tailEnd len="sm" w="sm" type="none"/>
          </a:ln>
        </p:spPr>
        <p:txBody>
          <a:bodyPr anchorCtr="0" anchor="t" bIns="34275" lIns="68575" spcFirstLastPara="1" rIns="68575" wrap="square" tIns="34275">
            <a:spAutoFit/>
          </a:bodyPr>
          <a:lstStyle/>
          <a:p>
            <a:pPr indent="0" lvl="0" marL="0" rtl="0" algn="ctr">
              <a:spcBef>
                <a:spcPts val="300"/>
              </a:spcBef>
              <a:spcAft>
                <a:spcPts val="0"/>
              </a:spcAft>
              <a:buClr>
                <a:schemeClr val="dk1"/>
              </a:buClr>
              <a:buSzPts val="800"/>
              <a:buFont typeface="Arial"/>
              <a:buNone/>
            </a:pPr>
            <a:r>
              <a:rPr b="1" lang="en" sz="1500">
                <a:solidFill>
                  <a:schemeClr val="dk1"/>
                </a:solidFill>
                <a:latin typeface="Century Gothic"/>
                <a:ea typeface="Century Gothic"/>
                <a:cs typeface="Century Gothic"/>
                <a:sym typeface="Century Gothic"/>
              </a:rPr>
              <a:t>What’s a Chef’s Table? </a:t>
            </a:r>
            <a:endParaRPr b="1" sz="12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800"/>
              <a:buFont typeface="Arial"/>
              <a:buNone/>
            </a:pPr>
            <a:r>
              <a:rPr lang="en" sz="1200">
                <a:solidFill>
                  <a:schemeClr val="dk1"/>
                </a:solidFill>
                <a:latin typeface="Century Gothic"/>
                <a:ea typeface="Century Gothic"/>
                <a:cs typeface="Century Gothic"/>
                <a:sym typeface="Century Gothic"/>
              </a:rPr>
              <a:t>An immersive tasting event that allows for an up-close and personal experience with a recipe. Adapted for schools to incorporate student perspectives of recipes being considered in the school meal program. </a:t>
            </a:r>
            <a:endParaRPr sz="1200">
              <a:solidFill>
                <a:schemeClr val="dk1"/>
              </a:solidFill>
              <a:latin typeface="Century Gothic"/>
              <a:ea typeface="Century Gothic"/>
              <a:cs typeface="Century Gothic"/>
              <a:sym typeface="Century Gothic"/>
            </a:endParaRPr>
          </a:p>
        </p:txBody>
      </p:sp>
      <p:sp>
        <p:nvSpPr>
          <p:cNvPr id="226" name="Google Shape;226;p32"/>
          <p:cNvSpPr txBox="1"/>
          <p:nvPr/>
        </p:nvSpPr>
        <p:spPr>
          <a:xfrm rot="650">
            <a:off x="5547712" y="4014356"/>
            <a:ext cx="3171900" cy="1069800"/>
          </a:xfrm>
          <a:prstGeom prst="rect">
            <a:avLst/>
          </a:prstGeom>
          <a:noFill/>
          <a:ln cap="flat" cmpd="sng" w="19050">
            <a:solidFill>
              <a:schemeClr val="accent6"/>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38761D"/>
                </a:solidFill>
                <a:latin typeface="Century Gothic"/>
                <a:ea typeface="Century Gothic"/>
                <a:cs typeface="Century Gothic"/>
                <a:sym typeface="Century Gothic"/>
              </a:rPr>
              <a:t>Farm to school</a:t>
            </a:r>
            <a:r>
              <a:rPr lang="en" sz="1200">
                <a:solidFill>
                  <a:srgbClr val="0B5394"/>
                </a:solidFill>
                <a:latin typeface="Century Gothic"/>
                <a:ea typeface="Century Gothic"/>
                <a:cs typeface="Century Gothic"/>
                <a:sym typeface="Century Gothic"/>
              </a:rPr>
              <a:t> </a:t>
            </a:r>
            <a:r>
              <a:rPr lang="en" sz="1300">
                <a:solidFill>
                  <a:schemeClr val="dk1"/>
                </a:solidFill>
                <a:latin typeface="Century Gothic"/>
                <a:ea typeface="Century Gothic"/>
                <a:cs typeface="Century Gothic"/>
                <a:sym typeface="Century Gothic"/>
              </a:rPr>
              <a:t>efforts build the connection between local producers &amp; schools which helps our local farmers and provides fresher, tastier foods to </a:t>
            </a:r>
            <a:r>
              <a:rPr b="1" lang="en" sz="1300">
                <a:solidFill>
                  <a:schemeClr val="dk1"/>
                </a:solidFill>
                <a:latin typeface="Century Gothic"/>
                <a:ea typeface="Century Gothic"/>
                <a:cs typeface="Century Gothic"/>
                <a:sym typeface="Century Gothic"/>
              </a:rPr>
              <a:t>YOU</a:t>
            </a:r>
            <a:r>
              <a:rPr lang="en" sz="1300">
                <a:solidFill>
                  <a:schemeClr val="dk1"/>
                </a:solidFill>
                <a:latin typeface="Century Gothic"/>
                <a:ea typeface="Century Gothic"/>
                <a:cs typeface="Century Gothic"/>
                <a:sym typeface="Century Gothic"/>
              </a:rPr>
              <a:t> at school.</a:t>
            </a:r>
            <a:endParaRPr sz="1200">
              <a:solidFill>
                <a:schemeClr val="dk1"/>
              </a:solidFill>
              <a:latin typeface="Century Gothic"/>
              <a:ea typeface="Century Gothic"/>
              <a:cs typeface="Century Gothic"/>
              <a:sym typeface="Century Gothic"/>
            </a:endParaRPr>
          </a:p>
        </p:txBody>
      </p:sp>
      <p:sp>
        <p:nvSpPr>
          <p:cNvPr id="227" name="Google Shape;227;p32"/>
          <p:cNvSpPr txBox="1"/>
          <p:nvPr/>
        </p:nvSpPr>
        <p:spPr>
          <a:xfrm rot="-493">
            <a:off x="1481977" y="4196860"/>
            <a:ext cx="2093700" cy="808200"/>
          </a:xfrm>
          <a:prstGeom prst="rect">
            <a:avLst/>
          </a:prstGeom>
          <a:noFill/>
          <a:ln cap="flat" cmpd="sng" w="19050">
            <a:solidFill>
              <a:schemeClr val="accent4"/>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B45F06"/>
                </a:solidFill>
                <a:latin typeface="Century Gothic"/>
                <a:ea typeface="Century Gothic"/>
                <a:cs typeface="Century Gothic"/>
                <a:sym typeface="Century Gothic"/>
              </a:rPr>
              <a:t>Step 2 - Utilizing the NEW recipe name..  What marketing materials do you</a:t>
            </a:r>
            <a:endParaRPr sz="1200">
              <a:solidFill>
                <a:schemeClr val="dk1"/>
              </a:solidFill>
              <a:latin typeface="Century Gothic"/>
              <a:ea typeface="Century Gothic"/>
              <a:cs typeface="Century Gothic"/>
              <a:sym typeface="Century Gothic"/>
            </a:endParaRPr>
          </a:p>
        </p:txBody>
      </p:sp>
      <p:sp>
        <p:nvSpPr>
          <p:cNvPr id="228" name="Google Shape;228;p32"/>
          <p:cNvSpPr txBox="1"/>
          <p:nvPr/>
        </p:nvSpPr>
        <p:spPr>
          <a:xfrm rot="331793">
            <a:off x="6627733" y="1689057"/>
            <a:ext cx="2347324" cy="1362053"/>
          </a:xfrm>
          <a:prstGeom prst="rect">
            <a:avLst/>
          </a:prstGeom>
          <a:noFill/>
          <a:ln cap="flat" cmpd="sng" w="19050">
            <a:solidFill>
              <a:srgbClr val="C0000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 sz="1200">
                <a:solidFill>
                  <a:srgbClr val="CC4125"/>
                </a:solidFill>
                <a:latin typeface="Century Gothic"/>
                <a:ea typeface="Century Gothic"/>
                <a:cs typeface="Century Gothic"/>
                <a:sym typeface="Century Gothic"/>
              </a:rPr>
              <a:t>Supporting a Nebraska farm to school project!</a:t>
            </a:r>
            <a:endParaRPr b="1" sz="1200">
              <a:solidFill>
                <a:srgbClr val="CC4125"/>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Your input will fuel a larger project to serve more recipes using local foods that are appealing to students to school meals.</a:t>
            </a:r>
            <a:endParaRPr sz="1100">
              <a:solidFill>
                <a:schemeClr val="dk1"/>
              </a:solidFill>
              <a:latin typeface="Century Gothic"/>
              <a:ea typeface="Century Gothic"/>
              <a:cs typeface="Century Gothic"/>
              <a:sym typeface="Century Gothic"/>
            </a:endParaRPr>
          </a:p>
        </p:txBody>
      </p:sp>
      <p:sp>
        <p:nvSpPr>
          <p:cNvPr id="229" name="Google Shape;229;p32"/>
          <p:cNvSpPr txBox="1"/>
          <p:nvPr/>
        </p:nvSpPr>
        <p:spPr>
          <a:xfrm>
            <a:off x="155962" y="1487025"/>
            <a:ext cx="2385900" cy="2470500"/>
          </a:xfrm>
          <a:prstGeom prst="rect">
            <a:avLst/>
          </a:prstGeom>
          <a:noFill/>
          <a:ln cap="flat" cmpd="sng" w="19050">
            <a:solidFill>
              <a:srgbClr val="0070C0"/>
            </a:solidFill>
            <a:prstDash val="dot"/>
            <a:round/>
            <a:headEnd len="sm" w="sm" type="none"/>
            <a:tailEnd len="sm" w="sm" type="none"/>
          </a:ln>
        </p:spPr>
        <p:txBody>
          <a:bodyPr anchorCtr="0" anchor="t" bIns="34275" lIns="68575" spcFirstLastPara="1" rIns="68575" wrap="square" tIns="34275">
            <a:spAutoFit/>
          </a:bodyPr>
          <a:lstStyle/>
          <a:p>
            <a:pPr indent="0" lvl="0" marL="0" rtl="0" algn="l">
              <a:spcBef>
                <a:spcPts val="0"/>
              </a:spcBef>
              <a:spcAft>
                <a:spcPts val="0"/>
              </a:spcAft>
              <a:buNone/>
            </a:pPr>
            <a:r>
              <a:rPr b="1" lang="en" sz="1200">
                <a:solidFill>
                  <a:srgbClr val="0070C0"/>
                </a:solidFill>
                <a:latin typeface="Century Gothic"/>
                <a:ea typeface="Century Gothic"/>
                <a:cs typeface="Century Gothic"/>
                <a:sym typeface="Century Gothic"/>
              </a:rPr>
              <a:t>Step 1 - Promoting Apples</a:t>
            </a:r>
            <a:endParaRPr sz="1200">
              <a:solidFill>
                <a:srgbClr val="0070C0"/>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chemeClr val="dk1"/>
                </a:solidFill>
                <a:latin typeface="Century Gothic"/>
                <a:ea typeface="Century Gothic"/>
                <a:cs typeface="Century Gothic"/>
                <a:sym typeface="Century Gothic"/>
              </a:rPr>
              <a:t>Encouraging youth to eat the featured apples recipe</a:t>
            </a:r>
            <a:r>
              <a:rPr b="1" lang="en" sz="1200">
                <a:solidFill>
                  <a:schemeClr val="dk1"/>
                </a:solidFill>
                <a:latin typeface="Century Gothic"/>
                <a:ea typeface="Century Gothic"/>
                <a:cs typeface="Century Gothic"/>
                <a:sym typeface="Century Gothic"/>
              </a:rPr>
              <a:t>:</a:t>
            </a:r>
            <a:r>
              <a:rPr lang="en" sz="1200">
                <a:solidFill>
                  <a:schemeClr val="dk1"/>
                </a:solidFill>
                <a:latin typeface="Century Gothic"/>
                <a:ea typeface="Century Gothic"/>
                <a:cs typeface="Century Gothic"/>
                <a:sym typeface="Century Gothic"/>
              </a:rPr>
              <a:t> What Fun recipe name did you come up with </a:t>
            </a:r>
            <a:r>
              <a:rPr lang="en" sz="1200">
                <a:solidFill>
                  <a:schemeClr val="dk1"/>
                </a:solidFill>
                <a:highlight>
                  <a:srgbClr val="FFFF00"/>
                </a:highlight>
                <a:latin typeface="Century Gothic"/>
                <a:ea typeface="Century Gothic"/>
                <a:cs typeface="Century Gothic"/>
                <a:sym typeface="Century Gothic"/>
              </a:rPr>
              <a:t>(link in naming doc here) to </a:t>
            </a:r>
            <a:r>
              <a:rPr lang="en" sz="1200">
                <a:solidFill>
                  <a:schemeClr val="dk1"/>
                </a:solidFill>
                <a:highlight>
                  <a:srgbClr val="FFFF00"/>
                </a:highlight>
                <a:latin typeface="Century Gothic"/>
                <a:ea typeface="Century Gothic"/>
                <a:cs typeface="Century Gothic"/>
                <a:sym typeface="Century Gothic"/>
              </a:rPr>
              <a:t>encourage</a:t>
            </a:r>
            <a:r>
              <a:rPr lang="en" sz="1200">
                <a:solidFill>
                  <a:schemeClr val="dk1"/>
                </a:solidFill>
                <a:highlight>
                  <a:srgbClr val="FFFF00"/>
                </a:highlight>
                <a:latin typeface="Century Gothic"/>
                <a:ea typeface="Century Gothic"/>
                <a:cs typeface="Century Gothic"/>
                <a:sym typeface="Century Gothic"/>
              </a:rPr>
              <a:t> your peers to eat this item? </a:t>
            </a:r>
            <a:endParaRPr sz="1200">
              <a:solidFill>
                <a:schemeClr val="dk1"/>
              </a:solidFill>
              <a:highlight>
                <a:srgbClr val="FFFF00"/>
              </a:highlight>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chemeClr val="dk1"/>
                </a:solidFill>
                <a:latin typeface="Century Gothic"/>
                <a:ea typeface="Century Gothic"/>
                <a:cs typeface="Century Gothic"/>
                <a:sym typeface="Century Gothic"/>
              </a:rPr>
              <a:t>Marketing evaluation:</a:t>
            </a:r>
            <a:r>
              <a:rPr lang="en" sz="1200">
                <a:solidFill>
                  <a:schemeClr val="dk1"/>
                </a:solidFill>
                <a:latin typeface="Century Gothic"/>
                <a:ea typeface="Century Gothic"/>
                <a:cs typeface="Century Gothic"/>
                <a:sym typeface="Century Gothic"/>
              </a:rPr>
              <a:t> Provide thoughts on the recipe’s marketability. Develop a creative name and full menu with complementary pairings.</a:t>
            </a:r>
            <a:endParaRPr sz="1200">
              <a:solidFill>
                <a:schemeClr val="dk1"/>
              </a:solidFill>
              <a:latin typeface="Century Gothic"/>
              <a:ea typeface="Century Gothic"/>
              <a:cs typeface="Century Gothic"/>
              <a:sym typeface="Century Gothic"/>
            </a:endParaRPr>
          </a:p>
        </p:txBody>
      </p:sp>
      <p:sp>
        <p:nvSpPr>
          <p:cNvPr id="230" name="Google Shape;230;p32"/>
          <p:cNvSpPr txBox="1"/>
          <p:nvPr/>
        </p:nvSpPr>
        <p:spPr>
          <a:xfrm>
            <a:off x="1155863" y="-31653"/>
            <a:ext cx="7167600" cy="1462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300">
                <a:solidFill>
                  <a:srgbClr val="205968"/>
                </a:solidFill>
                <a:highlight>
                  <a:srgbClr val="FFFFFF"/>
                </a:highlight>
                <a:latin typeface="Amatic SC"/>
                <a:ea typeface="Amatic SC"/>
                <a:cs typeface="Amatic SC"/>
                <a:sym typeface="Amatic SC"/>
              </a:rPr>
              <a:t>Chef’s Table </a:t>
            </a:r>
            <a:endParaRPr b="1" sz="4300">
              <a:solidFill>
                <a:srgbClr val="205968"/>
              </a:solidFill>
              <a:highlight>
                <a:srgbClr val="FFFFFF"/>
              </a:highlight>
              <a:latin typeface="Amatic SC"/>
              <a:ea typeface="Amatic SC"/>
              <a:cs typeface="Amatic SC"/>
              <a:sym typeface="Amatic SC"/>
            </a:endParaRPr>
          </a:p>
          <a:p>
            <a:pPr indent="0" lvl="0" marL="0" rtl="0" algn="ctr">
              <a:spcBef>
                <a:spcPts val="0"/>
              </a:spcBef>
              <a:spcAft>
                <a:spcPts val="0"/>
              </a:spcAft>
              <a:buNone/>
            </a:pPr>
            <a:r>
              <a:rPr b="1" lang="en" sz="4300">
                <a:solidFill>
                  <a:srgbClr val="205968"/>
                </a:solidFill>
                <a:highlight>
                  <a:srgbClr val="FFFFFF"/>
                </a:highlight>
                <a:latin typeface="Amatic SC"/>
                <a:ea typeface="Amatic SC"/>
                <a:cs typeface="Amatic SC"/>
                <a:sym typeface="Amatic SC"/>
              </a:rPr>
              <a:t>Marketing &amp; Promoting ideas! </a:t>
            </a:r>
            <a:endParaRPr sz="3600"/>
          </a:p>
        </p:txBody>
      </p:sp>
      <p:pic>
        <p:nvPicPr>
          <p:cNvPr descr="A picture containing clipart, vegetable&#10;&#10;Description automatically generated" id="231" name="Google Shape;231;p32"/>
          <p:cNvPicPr preferRelativeResize="0"/>
          <p:nvPr/>
        </p:nvPicPr>
        <p:blipFill rotWithShape="1">
          <a:blip r:embed="rId4">
            <a:alphaModFix/>
          </a:blip>
          <a:srcRect b="0" l="0" r="0" t="0"/>
          <a:stretch/>
        </p:blipFill>
        <p:spPr>
          <a:xfrm>
            <a:off x="2825079" y="2579638"/>
            <a:ext cx="436238" cy="1193674"/>
          </a:xfrm>
          <a:prstGeom prst="rect">
            <a:avLst/>
          </a:prstGeom>
          <a:noFill/>
          <a:ln>
            <a:noFill/>
          </a:ln>
        </p:spPr>
      </p:pic>
      <p:pic>
        <p:nvPicPr>
          <p:cNvPr id="232" name="Google Shape;232;p32"/>
          <p:cNvPicPr preferRelativeResize="0"/>
          <p:nvPr/>
        </p:nvPicPr>
        <p:blipFill rotWithShape="1">
          <a:blip r:embed="rId5">
            <a:alphaModFix/>
          </a:blip>
          <a:srcRect b="0" l="0" r="0" t="0"/>
          <a:stretch/>
        </p:blipFill>
        <p:spPr>
          <a:xfrm>
            <a:off x="7362556" y="199919"/>
            <a:ext cx="1460025" cy="816390"/>
          </a:xfrm>
          <a:prstGeom prst="rect">
            <a:avLst/>
          </a:prstGeom>
          <a:noFill/>
          <a:ln>
            <a:noFill/>
          </a:ln>
        </p:spPr>
      </p:pic>
      <p:pic>
        <p:nvPicPr>
          <p:cNvPr descr="Diagram&#10;&#10;Description automatically generated" id="233" name="Google Shape;233;p32"/>
          <p:cNvPicPr preferRelativeResize="0"/>
          <p:nvPr/>
        </p:nvPicPr>
        <p:blipFill rotWithShape="1">
          <a:blip r:embed="rId6">
            <a:alphaModFix/>
          </a:blip>
          <a:srcRect b="0" l="0" r="0" t="0"/>
          <a:stretch/>
        </p:blipFill>
        <p:spPr>
          <a:xfrm rot="-1285073">
            <a:off x="1046113" y="118002"/>
            <a:ext cx="852300" cy="1089521"/>
          </a:xfrm>
          <a:prstGeom prst="rect">
            <a:avLst/>
          </a:prstGeom>
          <a:noFill/>
          <a:ln>
            <a:noFill/>
          </a:ln>
        </p:spPr>
      </p:pic>
      <p:pic>
        <p:nvPicPr>
          <p:cNvPr id="234" name="Google Shape;234;p32"/>
          <p:cNvPicPr preferRelativeResize="0"/>
          <p:nvPr/>
        </p:nvPicPr>
        <p:blipFill>
          <a:blip r:embed="rId7">
            <a:alphaModFix/>
          </a:blip>
          <a:stretch>
            <a:fillRect/>
          </a:stretch>
        </p:blipFill>
        <p:spPr>
          <a:xfrm>
            <a:off x="731881" y="4548975"/>
            <a:ext cx="424001" cy="438750"/>
          </a:xfrm>
          <a:prstGeom prst="rect">
            <a:avLst/>
          </a:prstGeom>
          <a:noFill/>
          <a:ln>
            <a:noFill/>
          </a:ln>
        </p:spPr>
      </p:pic>
      <p:pic>
        <p:nvPicPr>
          <p:cNvPr id="235" name="Google Shape;235;p32"/>
          <p:cNvPicPr preferRelativeResize="0"/>
          <p:nvPr/>
        </p:nvPicPr>
        <p:blipFill>
          <a:blip r:embed="rId8">
            <a:alphaModFix/>
          </a:blip>
          <a:stretch>
            <a:fillRect/>
          </a:stretch>
        </p:blipFill>
        <p:spPr>
          <a:xfrm>
            <a:off x="3634692" y="3773306"/>
            <a:ext cx="1580298" cy="1193662"/>
          </a:xfrm>
          <a:prstGeom prst="rect">
            <a:avLst/>
          </a:prstGeom>
          <a:noFill/>
          <a:ln>
            <a:noFill/>
          </a:ln>
        </p:spPr>
      </p:pic>
      <p:pic>
        <p:nvPicPr>
          <p:cNvPr id="236" name="Google Shape;236;p32"/>
          <p:cNvPicPr preferRelativeResize="0"/>
          <p:nvPr/>
        </p:nvPicPr>
        <p:blipFill>
          <a:blip r:embed="rId9">
            <a:alphaModFix/>
          </a:blip>
          <a:stretch>
            <a:fillRect/>
          </a:stretch>
        </p:blipFill>
        <p:spPr>
          <a:xfrm rot="193979">
            <a:off x="6948362" y="3085203"/>
            <a:ext cx="908249" cy="764620"/>
          </a:xfrm>
          <a:prstGeom prst="rect">
            <a:avLst/>
          </a:prstGeom>
          <a:noFill/>
          <a:ln>
            <a:noFill/>
          </a:ln>
        </p:spPr>
      </p:pic>
      <p:pic>
        <p:nvPicPr>
          <p:cNvPr id="237" name="Google Shape;237;p32"/>
          <p:cNvPicPr preferRelativeResize="0"/>
          <p:nvPr/>
        </p:nvPicPr>
        <p:blipFill>
          <a:blip r:embed="rId10">
            <a:alphaModFix/>
          </a:blip>
          <a:stretch>
            <a:fillRect/>
          </a:stretch>
        </p:blipFill>
        <p:spPr>
          <a:xfrm>
            <a:off x="36328" y="173006"/>
            <a:ext cx="803659" cy="7352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033A7D6EC184AB8320DA70A36704F" ma:contentTypeVersion="15" ma:contentTypeDescription="Create a new document." ma:contentTypeScope="" ma:versionID="8cda3d3a948859f214da6b0d25d4a8a5">
  <xsd:schema xmlns:xsd="http://www.w3.org/2001/XMLSchema" xmlns:xs="http://www.w3.org/2001/XMLSchema" xmlns:p="http://schemas.microsoft.com/office/2006/metadata/properties" xmlns:ns2="63553992-de91-4423-b9f7-32f1eafa5fce" xmlns:ns3="d66c9721-97da-4702-b7dc-01ad0aa0659e" targetNamespace="http://schemas.microsoft.com/office/2006/metadata/properties" ma:root="true" ma:fieldsID="a2585360287d43804959b3c9cbac1390" ns2:_="" ns3:_="">
    <xsd:import namespace="63553992-de91-4423-b9f7-32f1eafa5fce"/>
    <xsd:import namespace="d66c9721-97da-4702-b7dc-01ad0aa065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53992-de91-4423-b9f7-32f1eafa5f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6c9721-97da-4702-b7dc-01ad0aa065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65dc8c-5b73-4752-9d3c-c20a82947a69}" ma:internalName="TaxCatchAll" ma:showField="CatchAllData" ma:web="d66c9721-97da-4702-b7dc-01ad0aa065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553992-de91-4423-b9f7-32f1eafa5fce">
      <Terms xmlns="http://schemas.microsoft.com/office/infopath/2007/PartnerControls"/>
    </lcf76f155ced4ddcb4097134ff3c332f>
    <TaxCatchAll xmlns="d66c9721-97da-4702-b7dc-01ad0aa0659e" xsi:nil="true"/>
  </documentManagement>
</p:properties>
</file>

<file path=customXml/itemProps1.xml><?xml version="1.0" encoding="utf-8"?>
<ds:datastoreItem xmlns:ds="http://schemas.openxmlformats.org/officeDocument/2006/customXml" ds:itemID="{CF70990B-3473-408C-8B09-A23A97BE1282}"/>
</file>

<file path=customXml/itemProps2.xml><?xml version="1.0" encoding="utf-8"?>
<ds:datastoreItem xmlns:ds="http://schemas.openxmlformats.org/officeDocument/2006/customXml" ds:itemID="{B48EB282-BAC9-4974-BCC8-06E4CB9B11A8}"/>
</file>

<file path=customXml/itemProps3.xml><?xml version="1.0" encoding="utf-8"?>
<ds:datastoreItem xmlns:ds="http://schemas.openxmlformats.org/officeDocument/2006/customXml" ds:itemID="{93381F11-122F-49C9-A0E3-F1C63CFCA4F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0x010100F12033A7D6EC184AB8320DA70A36704F</vt:lpwstr>
  </property>
</Properties>
</file>