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72" r:id="rId5"/>
    <p:sldId id="260" r:id="rId6"/>
    <p:sldId id="267" r:id="rId7"/>
    <p:sldId id="269" r:id="rId8"/>
    <p:sldId id="268" r:id="rId9"/>
    <p:sldId id="261" r:id="rId10"/>
    <p:sldId id="262" r:id="rId11"/>
    <p:sldId id="263" r:id="rId12"/>
    <p:sldId id="264" r:id="rId13"/>
    <p:sldId id="265" r:id="rId14"/>
    <p:sldId id="266" r:id="rId15"/>
    <p:sldId id="270" r:id="rId16"/>
    <p:sldId id="271" r:id="rId17"/>
    <p:sldId id="275" r:id="rId18"/>
    <p:sldId id="276" r:id="rId19"/>
    <p:sldId id="277" r:id="rId20"/>
    <p:sldId id="278" r:id="rId21"/>
    <p:sldId id="279" r:id="rId22"/>
    <p:sldId id="273" r:id="rId23"/>
    <p:sldId id="280" r:id="rId24"/>
    <p:sldId id="274" r:id="rId25"/>
    <p:sldId id="281" r:id="rId26"/>
    <p:sldId id="25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33CC33"/>
    <a:srgbClr val="66FFFF"/>
    <a:srgbClr val="99CCFF"/>
    <a:srgbClr val="FF99CC"/>
    <a:srgbClr val="FF9933"/>
    <a:srgbClr val="FFCC6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snapToGrid="0">
      <p:cViewPr varScale="1">
        <p:scale>
          <a:sx n="63" d="100"/>
          <a:sy n="63" d="100"/>
        </p:scale>
        <p:origin x="78"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50BE0B-FCC6-43C8-B575-FDE2708EDCE5}"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750BE-B9E9-41BC-B128-C01B86345A2A}" type="slidenum">
              <a:rPr lang="en-US" smtClean="0"/>
              <a:t>‹#›</a:t>
            </a:fld>
            <a:endParaRPr lang="en-US"/>
          </a:p>
        </p:txBody>
      </p:sp>
    </p:spTree>
    <p:extLst>
      <p:ext uri="{BB962C8B-B14F-4D97-AF65-F5344CB8AC3E}">
        <p14:creationId xmlns:p14="http://schemas.microsoft.com/office/powerpoint/2010/main" val="3673095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0BE0B-FCC6-43C8-B575-FDE2708EDCE5}"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750BE-B9E9-41BC-B128-C01B86345A2A}" type="slidenum">
              <a:rPr lang="en-US" smtClean="0"/>
              <a:t>‹#›</a:t>
            </a:fld>
            <a:endParaRPr lang="en-US"/>
          </a:p>
        </p:txBody>
      </p:sp>
    </p:spTree>
    <p:extLst>
      <p:ext uri="{BB962C8B-B14F-4D97-AF65-F5344CB8AC3E}">
        <p14:creationId xmlns:p14="http://schemas.microsoft.com/office/powerpoint/2010/main" val="34581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0BE0B-FCC6-43C8-B575-FDE2708EDCE5}"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750BE-B9E9-41BC-B128-C01B86345A2A}" type="slidenum">
              <a:rPr lang="en-US" smtClean="0"/>
              <a:t>‹#›</a:t>
            </a:fld>
            <a:endParaRPr lang="en-US"/>
          </a:p>
        </p:txBody>
      </p:sp>
    </p:spTree>
    <p:extLst>
      <p:ext uri="{BB962C8B-B14F-4D97-AF65-F5344CB8AC3E}">
        <p14:creationId xmlns:p14="http://schemas.microsoft.com/office/powerpoint/2010/main" val="3268206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50BE0B-FCC6-43C8-B575-FDE2708EDCE5}"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750BE-B9E9-41BC-B128-C01B86345A2A}" type="slidenum">
              <a:rPr lang="en-US" smtClean="0"/>
              <a:t>‹#›</a:t>
            </a:fld>
            <a:endParaRPr lang="en-US"/>
          </a:p>
        </p:txBody>
      </p:sp>
    </p:spTree>
    <p:extLst>
      <p:ext uri="{BB962C8B-B14F-4D97-AF65-F5344CB8AC3E}">
        <p14:creationId xmlns:p14="http://schemas.microsoft.com/office/powerpoint/2010/main" val="4153868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50BE0B-FCC6-43C8-B575-FDE2708EDCE5}" type="datetimeFigureOut">
              <a:rPr lang="en-US" smtClean="0"/>
              <a:t>7/23/2014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750BE-B9E9-41BC-B128-C01B86345A2A}" type="slidenum">
              <a:rPr lang="en-US" smtClean="0"/>
              <a:t>‹#›</a:t>
            </a:fld>
            <a:endParaRPr lang="en-US"/>
          </a:p>
        </p:txBody>
      </p:sp>
    </p:spTree>
    <p:extLst>
      <p:ext uri="{BB962C8B-B14F-4D97-AF65-F5344CB8AC3E}">
        <p14:creationId xmlns:p14="http://schemas.microsoft.com/office/powerpoint/2010/main" val="689969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50BE0B-FCC6-43C8-B575-FDE2708EDCE5}" type="datetimeFigureOut">
              <a:rPr lang="en-US" smtClean="0"/>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750BE-B9E9-41BC-B128-C01B86345A2A}" type="slidenum">
              <a:rPr lang="en-US" smtClean="0"/>
              <a:t>‹#›</a:t>
            </a:fld>
            <a:endParaRPr lang="en-US"/>
          </a:p>
        </p:txBody>
      </p:sp>
    </p:spTree>
    <p:extLst>
      <p:ext uri="{BB962C8B-B14F-4D97-AF65-F5344CB8AC3E}">
        <p14:creationId xmlns:p14="http://schemas.microsoft.com/office/powerpoint/2010/main" val="151444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50BE0B-FCC6-43C8-B575-FDE2708EDCE5}" type="datetimeFigureOut">
              <a:rPr lang="en-US" smtClean="0"/>
              <a:t>7/23/2014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4750BE-B9E9-41BC-B128-C01B86345A2A}" type="slidenum">
              <a:rPr lang="en-US" smtClean="0"/>
              <a:t>‹#›</a:t>
            </a:fld>
            <a:endParaRPr lang="en-US"/>
          </a:p>
        </p:txBody>
      </p:sp>
    </p:spTree>
    <p:extLst>
      <p:ext uri="{BB962C8B-B14F-4D97-AF65-F5344CB8AC3E}">
        <p14:creationId xmlns:p14="http://schemas.microsoft.com/office/powerpoint/2010/main" val="1614941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50BE0B-FCC6-43C8-B575-FDE2708EDCE5}" type="datetimeFigureOut">
              <a:rPr lang="en-US" smtClean="0"/>
              <a:t>7/23/2014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4750BE-B9E9-41BC-B128-C01B86345A2A}" type="slidenum">
              <a:rPr lang="en-US" smtClean="0"/>
              <a:t>‹#›</a:t>
            </a:fld>
            <a:endParaRPr lang="en-US"/>
          </a:p>
        </p:txBody>
      </p:sp>
    </p:spTree>
    <p:extLst>
      <p:ext uri="{BB962C8B-B14F-4D97-AF65-F5344CB8AC3E}">
        <p14:creationId xmlns:p14="http://schemas.microsoft.com/office/powerpoint/2010/main" val="382064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50BE0B-FCC6-43C8-B575-FDE2708EDCE5}" type="datetimeFigureOut">
              <a:rPr lang="en-US" smtClean="0"/>
              <a:t>7/23/2014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4750BE-B9E9-41BC-B128-C01B86345A2A}" type="slidenum">
              <a:rPr lang="en-US" smtClean="0"/>
              <a:t>‹#›</a:t>
            </a:fld>
            <a:endParaRPr lang="en-US"/>
          </a:p>
        </p:txBody>
      </p:sp>
    </p:spTree>
    <p:extLst>
      <p:ext uri="{BB962C8B-B14F-4D97-AF65-F5344CB8AC3E}">
        <p14:creationId xmlns:p14="http://schemas.microsoft.com/office/powerpoint/2010/main" val="3139219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0BE0B-FCC6-43C8-B575-FDE2708EDCE5}" type="datetimeFigureOut">
              <a:rPr lang="en-US" smtClean="0"/>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750BE-B9E9-41BC-B128-C01B86345A2A}" type="slidenum">
              <a:rPr lang="en-US" smtClean="0"/>
              <a:t>‹#›</a:t>
            </a:fld>
            <a:endParaRPr lang="en-US"/>
          </a:p>
        </p:txBody>
      </p:sp>
    </p:spTree>
    <p:extLst>
      <p:ext uri="{BB962C8B-B14F-4D97-AF65-F5344CB8AC3E}">
        <p14:creationId xmlns:p14="http://schemas.microsoft.com/office/powerpoint/2010/main" val="242429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50BE0B-FCC6-43C8-B575-FDE2708EDCE5}" type="datetimeFigureOut">
              <a:rPr lang="en-US" smtClean="0"/>
              <a:t>7/23/2014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750BE-B9E9-41BC-B128-C01B86345A2A}" type="slidenum">
              <a:rPr lang="en-US" smtClean="0"/>
              <a:t>‹#›</a:t>
            </a:fld>
            <a:endParaRPr lang="en-US"/>
          </a:p>
        </p:txBody>
      </p:sp>
    </p:spTree>
    <p:extLst>
      <p:ext uri="{BB962C8B-B14F-4D97-AF65-F5344CB8AC3E}">
        <p14:creationId xmlns:p14="http://schemas.microsoft.com/office/powerpoint/2010/main" val="258141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50BE0B-FCC6-43C8-B575-FDE2708EDCE5}" type="datetimeFigureOut">
              <a:rPr lang="en-US" smtClean="0"/>
              <a:t>7/23/2014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750BE-B9E9-41BC-B128-C01B86345A2A}" type="slidenum">
              <a:rPr lang="en-US" smtClean="0"/>
              <a:t>‹#›</a:t>
            </a:fld>
            <a:endParaRPr lang="en-US"/>
          </a:p>
        </p:txBody>
      </p:sp>
    </p:spTree>
    <p:extLst>
      <p:ext uri="{BB962C8B-B14F-4D97-AF65-F5344CB8AC3E}">
        <p14:creationId xmlns:p14="http://schemas.microsoft.com/office/powerpoint/2010/main" val="2673784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3iMvBobw97GBZM&amp;tbnid=99Nc5-r5AzZD-M:&amp;ved=0CAUQjRw&amp;url=http://www.bls.gov/ooh/construction-and-extraction/electricians.htm&amp;ei=ezK8U-H-F8W-8gGr-IBo&amp;bvm=bv.70138588,d.b2U&amp;psig=AFQjCNG-W18_jS_QDr1GFQaoicEUx9yzYg&amp;ust=1404929006374367" TargetMode="External"/><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5129172" y="5512415"/>
            <a:ext cx="6292300" cy="923330"/>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YOUNG ADULTHOOD</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Rectangle 4"/>
          <p:cNvSpPr/>
          <p:nvPr/>
        </p:nvSpPr>
        <p:spPr>
          <a:xfrm>
            <a:off x="0" y="0"/>
            <a:ext cx="12192000" cy="6858000"/>
          </a:xfrm>
          <a:prstGeom prst="rect">
            <a:avLst/>
          </a:prstGeom>
          <a:noFill/>
          <a:ln w="2254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Name that Tune">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1920" y="6248400"/>
            <a:ext cx="609600" cy="609600"/>
          </a:xfrm>
          <a:prstGeom prst="rect">
            <a:avLst/>
          </a:prstGeom>
        </p:spPr>
      </p:pic>
    </p:spTree>
    <p:extLst>
      <p:ext uri="{BB962C8B-B14F-4D97-AF65-F5344CB8AC3E}">
        <p14:creationId xmlns:p14="http://schemas.microsoft.com/office/powerpoint/2010/main" val="9146685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83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182880"/>
            <a:ext cx="6849376" cy="923330"/>
          </a:xfrm>
          <a:prstGeom prst="rect">
            <a:avLst/>
          </a:prstGeom>
          <a:noFill/>
        </p:spPr>
        <p:txBody>
          <a:bodyPr wrap="none" lIns="91440" tIns="45720" rIns="91440" bIns="45720">
            <a:spAutoFit/>
          </a:bodyPr>
          <a:lstStyle/>
          <a:p>
            <a:pPr algn="ctr"/>
            <a:r>
              <a:rPr lang="en-US" sz="5400" b="1" cap="none" spc="50" dirty="0" smtClean="0">
                <a:ln w="9525" cmpd="sng">
                  <a:noFill/>
                  <a:prstDash val="solid"/>
                </a:ln>
                <a:effectLst>
                  <a:glow rad="38100">
                    <a:schemeClr val="accent1">
                      <a:alpha val="40000"/>
                    </a:schemeClr>
                  </a:glow>
                </a:effectLst>
              </a:rPr>
              <a:t>YOUNG ADULTHOOD…</a:t>
            </a:r>
            <a:endParaRPr lang="en-US" sz="5400" b="1" cap="none" spc="50" dirty="0">
              <a:ln w="9525" cmpd="sng">
                <a:noFill/>
                <a:prstDash val="solid"/>
              </a:ln>
              <a:effectLst>
                <a:glow rad="38100">
                  <a:schemeClr val="accent1">
                    <a:alpha val="40000"/>
                  </a:schemeClr>
                </a:glow>
              </a:effectLst>
            </a:endParaRPr>
          </a:p>
        </p:txBody>
      </p:sp>
      <p:sp>
        <p:nvSpPr>
          <p:cNvPr id="8" name="TextBox 7"/>
          <p:cNvSpPr txBox="1"/>
          <p:nvPr/>
        </p:nvSpPr>
        <p:spPr>
          <a:xfrm>
            <a:off x="6849376" y="98912"/>
            <a:ext cx="5342624" cy="954107"/>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There are several avenues of            post-secondary education. </a:t>
            </a:r>
            <a:endParaRPr lang="en-US" sz="2800" b="1" dirty="0">
              <a:latin typeface="Arial" panose="020B0604020202020204" pitchFamily="34" charset="0"/>
              <a:cs typeface="Arial" panose="020B0604020202020204" pitchFamily="34" charset="0"/>
            </a:endParaRPr>
          </a:p>
        </p:txBody>
      </p:sp>
      <p:sp>
        <p:nvSpPr>
          <p:cNvPr id="4" name="TextBox 3"/>
          <p:cNvSpPr txBox="1"/>
          <p:nvPr/>
        </p:nvSpPr>
        <p:spPr>
          <a:xfrm>
            <a:off x="144780" y="1031469"/>
            <a:ext cx="11902440" cy="2677656"/>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A trade school is a type of formal education. The length of that education varies according to the type of job you are preparing for. Some students take </a:t>
            </a:r>
            <a:r>
              <a:rPr lang="en-US" sz="2400" b="1" u="sng" dirty="0" smtClean="0">
                <a:latin typeface="Arial" panose="020B0604020202020204" pitchFamily="34" charset="0"/>
                <a:cs typeface="Arial" panose="020B0604020202020204" pitchFamily="34" charset="0"/>
              </a:rPr>
              <a:t>trade school or vocational classes </a:t>
            </a:r>
            <a:r>
              <a:rPr lang="en-US" sz="2400" b="1" dirty="0" smtClean="0">
                <a:latin typeface="Arial" panose="020B0604020202020204" pitchFamily="34" charset="0"/>
                <a:cs typeface="Arial" panose="020B0604020202020204" pitchFamily="34" charset="0"/>
              </a:rPr>
              <a:t>while still in high school. Others wait until after they graduate from high school.  Examples:  Completion of these programs may provide you with a diploma, certificate, or license.  To get a Class A CDL license (truck driver) you’d go to school for 4 weeks;  nail technicians may go to classes for 10 weeks;  florists might take classes for 3 weeks to 2 years. </a:t>
            </a:r>
            <a:endParaRPr lang="en-US" sz="24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699" y="3709125"/>
            <a:ext cx="4693321" cy="284443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3533" y="3709125"/>
            <a:ext cx="5821173" cy="2844437"/>
          </a:xfrm>
          <a:prstGeom prst="rect">
            <a:avLst/>
          </a:prstGeom>
        </p:spPr>
      </p:pic>
    </p:spTree>
    <p:extLst>
      <p:ext uri="{BB962C8B-B14F-4D97-AF65-F5344CB8AC3E}">
        <p14:creationId xmlns:p14="http://schemas.microsoft.com/office/powerpoint/2010/main" val="1131068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7160" y="72316"/>
            <a:ext cx="6849376" cy="923330"/>
          </a:xfrm>
          <a:prstGeom prst="rect">
            <a:avLst/>
          </a:prstGeom>
          <a:noFill/>
        </p:spPr>
        <p:txBody>
          <a:bodyPr wrap="none" lIns="91440" tIns="45720" rIns="91440" bIns="45720">
            <a:spAutoFit/>
          </a:bodyPr>
          <a:lstStyle/>
          <a:p>
            <a:pPr algn="ctr"/>
            <a:r>
              <a:rPr lang="en-US" sz="5400" b="1" cap="none" spc="50" dirty="0" smtClean="0">
                <a:ln w="9525" cmpd="sng">
                  <a:noFill/>
                  <a:prstDash val="solid"/>
                </a:ln>
                <a:effectLst>
                  <a:glow rad="38100">
                    <a:schemeClr val="accent1">
                      <a:alpha val="40000"/>
                    </a:schemeClr>
                  </a:glow>
                </a:effectLst>
              </a:rPr>
              <a:t>YOUNG ADULTHOOD…</a:t>
            </a:r>
            <a:endParaRPr lang="en-US" sz="5400" b="1" cap="none" spc="50" dirty="0">
              <a:ln w="9525" cmpd="sng">
                <a:noFill/>
                <a:prstDash val="solid"/>
              </a:ln>
              <a:effectLst>
                <a:glow rad="38100">
                  <a:schemeClr val="accent1">
                    <a:alpha val="40000"/>
                  </a:schemeClr>
                </a:glow>
              </a:effectLst>
            </a:endParaRPr>
          </a:p>
        </p:txBody>
      </p:sp>
      <p:sp>
        <p:nvSpPr>
          <p:cNvPr id="8" name="TextBox 7"/>
          <p:cNvSpPr txBox="1"/>
          <p:nvPr/>
        </p:nvSpPr>
        <p:spPr>
          <a:xfrm>
            <a:off x="6849376" y="49946"/>
            <a:ext cx="5342624" cy="954107"/>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There are several avenues of            post-secondary education. </a:t>
            </a:r>
            <a:endParaRPr lang="en-US" sz="2800" b="1" dirty="0">
              <a:latin typeface="Arial" panose="020B0604020202020204" pitchFamily="34" charset="0"/>
              <a:cs typeface="Arial" panose="020B0604020202020204" pitchFamily="34" charset="0"/>
            </a:endParaRPr>
          </a:p>
        </p:txBody>
      </p:sp>
      <p:sp>
        <p:nvSpPr>
          <p:cNvPr id="4" name="TextBox 3"/>
          <p:cNvSpPr txBox="1"/>
          <p:nvPr/>
        </p:nvSpPr>
        <p:spPr>
          <a:xfrm>
            <a:off x="0" y="981682"/>
            <a:ext cx="12298680" cy="830997"/>
          </a:xfrm>
          <a:prstGeom prst="rect">
            <a:avLst/>
          </a:prstGeom>
          <a:noFill/>
        </p:spPr>
        <p:txBody>
          <a:bodyPr wrap="square" rtlCol="0">
            <a:spAutoFit/>
          </a:bodyPr>
          <a:lstStyle/>
          <a:p>
            <a:pPr algn="ctr"/>
            <a:r>
              <a:rPr lang="en-US" sz="2400" b="1" u="sng" dirty="0" smtClean="0">
                <a:latin typeface="Arial" panose="020B0604020202020204" pitchFamily="34" charset="0"/>
                <a:cs typeface="Arial" panose="020B0604020202020204" pitchFamily="34" charset="0"/>
              </a:rPr>
              <a:t>Community (Junior) Colleges</a:t>
            </a:r>
            <a:r>
              <a:rPr lang="en-US" sz="2400" b="1" dirty="0" smtClean="0">
                <a:latin typeface="Arial" panose="020B0604020202020204" pitchFamily="34" charset="0"/>
                <a:cs typeface="Arial" panose="020B0604020202020204" pitchFamily="34" charset="0"/>
              </a:rPr>
              <a:t> are a type of trade/vocational school. Graduates       earn an Associate degree, usually after completion of a 2-year program.  </a:t>
            </a:r>
            <a:endParaRPr lang="en-US" sz="2400" b="1" dirty="0">
              <a:latin typeface="Arial" panose="020B0604020202020204" pitchFamily="34" charset="0"/>
              <a:cs typeface="Arial" panose="020B0604020202020204" pitchFamily="34" charset="0"/>
            </a:endParaRPr>
          </a:p>
        </p:txBody>
      </p:sp>
      <p:sp>
        <p:nvSpPr>
          <p:cNvPr id="5" name="TextBox 4"/>
          <p:cNvSpPr txBox="1"/>
          <p:nvPr/>
        </p:nvSpPr>
        <p:spPr>
          <a:xfrm>
            <a:off x="131445" y="1812679"/>
            <a:ext cx="6553200" cy="378565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Tuition at community colleges is usually less than at 4-year degree colleges and universities, so some students start in        2-year programs, but then transfer credits to 4-year schools. At a community college, you may still take a math class, but it will focus on math skills specific to your degree program… not on overall math skills.  If you don’t need geometry for your degree,  you won’t take that math class.  </a:t>
            </a:r>
            <a:endParaRPr lang="en-US" sz="2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4306"/>
          <a:stretch/>
        </p:blipFill>
        <p:spPr>
          <a:xfrm>
            <a:off x="6678930" y="1877231"/>
            <a:ext cx="5250180" cy="3721100"/>
          </a:xfrm>
          <a:prstGeom prst="rect">
            <a:avLst/>
          </a:prstGeom>
        </p:spPr>
      </p:pic>
      <p:sp>
        <p:nvSpPr>
          <p:cNvPr id="7" name="TextBox 6"/>
          <p:cNvSpPr txBox="1"/>
          <p:nvPr/>
        </p:nvSpPr>
        <p:spPr>
          <a:xfrm>
            <a:off x="137160" y="5598331"/>
            <a:ext cx="11917680" cy="120032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Class sizes are often smaller than in 4-year schools;  there are more non-traditional students (older than young adults);  many classes are offered at non-traditional times, such as evenings.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457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7160" y="72316"/>
            <a:ext cx="6849376" cy="923330"/>
          </a:xfrm>
          <a:prstGeom prst="rect">
            <a:avLst/>
          </a:prstGeom>
          <a:noFill/>
        </p:spPr>
        <p:txBody>
          <a:bodyPr wrap="none" lIns="91440" tIns="45720" rIns="91440" bIns="45720">
            <a:spAutoFit/>
          </a:bodyPr>
          <a:lstStyle/>
          <a:p>
            <a:pPr algn="ctr"/>
            <a:r>
              <a:rPr lang="en-US" sz="5400" b="1" cap="none" spc="50" dirty="0" smtClean="0">
                <a:ln w="9525" cmpd="sng">
                  <a:noFill/>
                  <a:prstDash val="solid"/>
                </a:ln>
                <a:effectLst>
                  <a:glow rad="38100">
                    <a:schemeClr val="accent1">
                      <a:alpha val="40000"/>
                    </a:schemeClr>
                  </a:glow>
                </a:effectLst>
              </a:rPr>
              <a:t>YOUNG ADULTHOOD…</a:t>
            </a:r>
            <a:endParaRPr lang="en-US" sz="5400" b="1" cap="none" spc="50" dirty="0">
              <a:ln w="9525" cmpd="sng">
                <a:noFill/>
                <a:prstDash val="solid"/>
              </a:ln>
              <a:effectLst>
                <a:glow rad="38100">
                  <a:schemeClr val="accent1">
                    <a:alpha val="40000"/>
                  </a:schemeClr>
                </a:glow>
              </a:effectLst>
            </a:endParaRPr>
          </a:p>
        </p:txBody>
      </p:sp>
      <p:sp>
        <p:nvSpPr>
          <p:cNvPr id="8" name="TextBox 7"/>
          <p:cNvSpPr txBox="1"/>
          <p:nvPr/>
        </p:nvSpPr>
        <p:spPr>
          <a:xfrm>
            <a:off x="6849376" y="49946"/>
            <a:ext cx="5342624" cy="954107"/>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There are several avenues of            post-secondary education. </a:t>
            </a:r>
            <a:endParaRPr lang="en-US" sz="2800" b="1" dirty="0">
              <a:latin typeface="Arial" panose="020B0604020202020204" pitchFamily="34" charset="0"/>
              <a:cs typeface="Arial" panose="020B0604020202020204" pitchFamily="34" charset="0"/>
            </a:endParaRPr>
          </a:p>
        </p:txBody>
      </p:sp>
      <p:sp>
        <p:nvSpPr>
          <p:cNvPr id="9" name="TextBox 8"/>
          <p:cNvSpPr txBox="1"/>
          <p:nvPr/>
        </p:nvSpPr>
        <p:spPr>
          <a:xfrm>
            <a:off x="137160" y="1004053"/>
            <a:ext cx="11917680" cy="120032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Attending a 4-year college or university is the most expensive option for higher education. There are private schools (financed by student tuition and donations; usually more expensive), or public schools (financed by tuition and state taxes).</a:t>
            </a:r>
            <a:endParaRPr lang="en-US" sz="2400" b="1" dirty="0">
              <a:latin typeface="Arial" panose="020B0604020202020204" pitchFamily="34" charset="0"/>
              <a:cs typeface="Arial" panose="020B0604020202020204" pitchFamily="34" charset="0"/>
            </a:endParaRPr>
          </a:p>
        </p:txBody>
      </p:sp>
      <p:sp>
        <p:nvSpPr>
          <p:cNvPr id="10" name="TextBox 9"/>
          <p:cNvSpPr txBox="1"/>
          <p:nvPr/>
        </p:nvSpPr>
        <p:spPr>
          <a:xfrm>
            <a:off x="0" y="2484701"/>
            <a:ext cx="6461760" cy="2677656"/>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In Nebraska we have many liberal arts colleges, which focus on undergraduate studies;  graduates receive a Bachelor of Arts or Bachelor of Science degree. Not all liberal arts colleges offer all degree programs;  some are very specialized. </a:t>
            </a:r>
          </a:p>
          <a:p>
            <a:pPr algn="ctr"/>
            <a:endParaRPr lang="en-US" sz="2400" b="1" dirty="0">
              <a:latin typeface="Arial" panose="020B0604020202020204" pitchFamily="34" charset="0"/>
              <a:cs typeface="Arial" panose="020B0604020202020204" pitchFamily="34" charset="0"/>
            </a:endParaRPr>
          </a:p>
        </p:txBody>
      </p:sp>
      <p:sp>
        <p:nvSpPr>
          <p:cNvPr id="11" name="TextBox 10"/>
          <p:cNvSpPr txBox="1"/>
          <p:nvPr/>
        </p:nvSpPr>
        <p:spPr>
          <a:xfrm>
            <a:off x="243840" y="5272563"/>
            <a:ext cx="11811000" cy="1569660"/>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Liberal arts colleges often have smaller classes, good access to instructors, on-campus housing options, mostly traditional students,  traditional class schedules, on-line classes, but limited advanced degrees (such as Masters and Doctorate programs).</a:t>
            </a:r>
            <a:endParaRPr lang="en-US" sz="24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21052" r="6169"/>
          <a:stretch/>
        </p:blipFill>
        <p:spPr>
          <a:xfrm>
            <a:off x="6461760" y="2293393"/>
            <a:ext cx="5519584" cy="2868964"/>
          </a:xfrm>
          <a:prstGeom prst="rect">
            <a:avLst/>
          </a:prstGeom>
        </p:spPr>
      </p:pic>
    </p:spTree>
    <p:extLst>
      <p:ext uri="{BB962C8B-B14F-4D97-AF65-F5344CB8AC3E}">
        <p14:creationId xmlns:p14="http://schemas.microsoft.com/office/powerpoint/2010/main" val="1961819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7160" y="72316"/>
            <a:ext cx="6849376" cy="923330"/>
          </a:xfrm>
          <a:prstGeom prst="rect">
            <a:avLst/>
          </a:prstGeom>
          <a:noFill/>
        </p:spPr>
        <p:txBody>
          <a:bodyPr wrap="none" lIns="91440" tIns="45720" rIns="91440" bIns="45720">
            <a:spAutoFit/>
          </a:bodyPr>
          <a:lstStyle/>
          <a:p>
            <a:pPr algn="ctr"/>
            <a:r>
              <a:rPr lang="en-US" sz="5400" b="1" cap="none" spc="50" dirty="0" smtClean="0">
                <a:ln w="9525" cmpd="sng">
                  <a:noFill/>
                  <a:prstDash val="solid"/>
                </a:ln>
                <a:effectLst>
                  <a:glow rad="38100">
                    <a:schemeClr val="accent1">
                      <a:alpha val="40000"/>
                    </a:schemeClr>
                  </a:glow>
                </a:effectLst>
              </a:rPr>
              <a:t>YOUNG ADULTHOOD…</a:t>
            </a:r>
            <a:endParaRPr lang="en-US" sz="5400" b="1" cap="none" spc="50" dirty="0">
              <a:ln w="9525" cmpd="sng">
                <a:noFill/>
                <a:prstDash val="solid"/>
              </a:ln>
              <a:effectLst>
                <a:glow rad="38100">
                  <a:schemeClr val="accent1">
                    <a:alpha val="40000"/>
                  </a:schemeClr>
                </a:glow>
              </a:effectLst>
            </a:endParaRPr>
          </a:p>
        </p:txBody>
      </p:sp>
      <p:sp>
        <p:nvSpPr>
          <p:cNvPr id="8" name="TextBox 7"/>
          <p:cNvSpPr txBox="1"/>
          <p:nvPr/>
        </p:nvSpPr>
        <p:spPr>
          <a:xfrm>
            <a:off x="6849376" y="49946"/>
            <a:ext cx="5342624" cy="954107"/>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There are several avenues of            post-secondary education. </a:t>
            </a:r>
            <a:endParaRPr lang="en-US" sz="2800" b="1" dirty="0">
              <a:latin typeface="Arial" panose="020B0604020202020204" pitchFamily="34" charset="0"/>
              <a:cs typeface="Arial" panose="020B0604020202020204" pitchFamily="34" charset="0"/>
            </a:endParaRPr>
          </a:p>
        </p:txBody>
      </p:sp>
      <p:sp>
        <p:nvSpPr>
          <p:cNvPr id="7" name="TextBox 6"/>
          <p:cNvSpPr txBox="1"/>
          <p:nvPr/>
        </p:nvSpPr>
        <p:spPr>
          <a:xfrm>
            <a:off x="137160" y="4761250"/>
            <a:ext cx="11917680" cy="193899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 University class sizes may be very large;  access to help from the teachers or professors may be limited; mostly traditional students (18-24 year old), but there are many older students in the advanced degree programs; on-campus housing is available; on-line classes;  class schedules may lack flexibility. Many advanced degrees, such as Masters and Doctorate degrees, are likely available.</a:t>
            </a:r>
            <a:endParaRPr lang="en-US" sz="2400" b="1" dirty="0">
              <a:latin typeface="Arial" panose="020B0604020202020204" pitchFamily="34" charset="0"/>
              <a:cs typeface="Arial" panose="020B0604020202020204" pitchFamily="34" charset="0"/>
            </a:endParaRPr>
          </a:p>
        </p:txBody>
      </p:sp>
      <p:sp>
        <p:nvSpPr>
          <p:cNvPr id="9" name="TextBox 8"/>
          <p:cNvSpPr txBox="1"/>
          <p:nvPr/>
        </p:nvSpPr>
        <p:spPr>
          <a:xfrm>
            <a:off x="6035040" y="1004053"/>
            <a:ext cx="6019800" cy="378565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Universities tend to be the largest schools. They can also be private or public. Many times the faculty splits their time between teaching and research. A University may encompass numerous specialty ‘colleges’, such as the college of law, college of medicine, college of social sciences, etc… each offering specific curriculums and having specially trained teachers.  </a:t>
            </a: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287"/>
          <a:stretch/>
        </p:blipFill>
        <p:spPr>
          <a:xfrm>
            <a:off x="286082" y="888966"/>
            <a:ext cx="5809918" cy="3714526"/>
          </a:xfrm>
          <a:prstGeom prst="rect">
            <a:avLst/>
          </a:prstGeom>
        </p:spPr>
      </p:pic>
    </p:spTree>
    <p:extLst>
      <p:ext uri="{BB962C8B-B14F-4D97-AF65-F5344CB8AC3E}">
        <p14:creationId xmlns:p14="http://schemas.microsoft.com/office/powerpoint/2010/main" val="2981879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7160" y="72316"/>
            <a:ext cx="6849376" cy="923330"/>
          </a:xfrm>
          <a:prstGeom prst="rect">
            <a:avLst/>
          </a:prstGeom>
          <a:noFill/>
        </p:spPr>
        <p:txBody>
          <a:bodyPr wrap="none" lIns="91440" tIns="45720" rIns="91440" bIns="45720">
            <a:spAutoFit/>
          </a:bodyPr>
          <a:lstStyle/>
          <a:p>
            <a:pPr algn="ctr"/>
            <a:r>
              <a:rPr lang="en-US" sz="5400" b="1" cap="none" spc="50" dirty="0" smtClean="0">
                <a:ln w="9525" cmpd="sng">
                  <a:noFill/>
                  <a:prstDash val="solid"/>
                </a:ln>
                <a:effectLst>
                  <a:glow rad="38100">
                    <a:schemeClr val="accent1">
                      <a:alpha val="40000"/>
                    </a:schemeClr>
                  </a:glow>
                </a:effectLst>
              </a:rPr>
              <a:t>YOUNG ADULTHOOD…</a:t>
            </a:r>
            <a:endParaRPr lang="en-US" sz="5400" b="1" cap="none" spc="50" dirty="0">
              <a:ln w="9525" cmpd="sng">
                <a:noFill/>
                <a:prstDash val="solid"/>
              </a:ln>
              <a:effectLst>
                <a:glow rad="38100">
                  <a:schemeClr val="accent1">
                    <a:alpha val="40000"/>
                  </a:schemeClr>
                </a:glow>
              </a:effectLst>
            </a:endParaRPr>
          </a:p>
        </p:txBody>
      </p:sp>
      <p:sp>
        <p:nvSpPr>
          <p:cNvPr id="8" name="TextBox 7"/>
          <p:cNvSpPr txBox="1"/>
          <p:nvPr/>
        </p:nvSpPr>
        <p:spPr>
          <a:xfrm>
            <a:off x="6849376" y="49946"/>
            <a:ext cx="5342624" cy="954107"/>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There are several avenues of            post-secondary education. </a:t>
            </a:r>
            <a:endParaRPr lang="en-US" sz="2800" b="1" dirty="0">
              <a:latin typeface="Arial" panose="020B0604020202020204" pitchFamily="34" charset="0"/>
              <a:cs typeface="Arial" panose="020B0604020202020204" pitchFamily="34" charset="0"/>
            </a:endParaRPr>
          </a:p>
        </p:txBody>
      </p:sp>
      <p:sp>
        <p:nvSpPr>
          <p:cNvPr id="4" name="TextBox 3"/>
          <p:cNvSpPr txBox="1"/>
          <p:nvPr/>
        </p:nvSpPr>
        <p:spPr>
          <a:xfrm>
            <a:off x="137160" y="1127760"/>
            <a:ext cx="11826240" cy="1938992"/>
          </a:xfrm>
          <a:prstGeom prst="rect">
            <a:avLst/>
          </a:prstGeom>
          <a:noFill/>
        </p:spPr>
        <p:txBody>
          <a:bodyPr wrap="square" rtlCol="0">
            <a:spAutoFit/>
          </a:bodyPr>
          <a:lstStyle/>
          <a:p>
            <a:pPr algn="ctr"/>
            <a:r>
              <a:rPr lang="en-US" sz="2400" b="1" dirty="0" smtClean="0">
                <a:effectLst/>
                <a:latin typeface="Arial" panose="020B0604020202020204" pitchFamily="34" charset="0"/>
                <a:cs typeface="Arial" panose="020B0604020202020204" pitchFamily="34" charset="0"/>
              </a:rPr>
              <a:t>There are eight Ivy League institutions: Brown University, Columbia University, Cornell University, Dartmouth College, Harvard University, Princeton University, the University of Pennsylvania, and Yale University. The term Ivy League has connotations of academic excellence, selectivity in admissions, and social elitism. These prestigious institutions are also the most-expensive. </a:t>
            </a:r>
            <a:endParaRPr lang="en-US" sz="2400" b="1" dirty="0">
              <a:latin typeface="Arial" panose="020B0604020202020204" pitchFamily="34" charset="0"/>
              <a:cs typeface="Arial" panose="020B0604020202020204" pitchFamily="34" charset="0"/>
            </a:endParaRPr>
          </a:p>
        </p:txBody>
      </p:sp>
      <p:sp>
        <p:nvSpPr>
          <p:cNvPr id="5" name="TextBox 4"/>
          <p:cNvSpPr txBox="1"/>
          <p:nvPr/>
        </p:nvSpPr>
        <p:spPr>
          <a:xfrm>
            <a:off x="137160" y="3232858"/>
            <a:ext cx="7193280" cy="3539430"/>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With award-winning programs and faculty, these schools accept as few as 5% of those that apply. High School GPA’s and test scores count!</a:t>
            </a:r>
          </a:p>
          <a:p>
            <a:pPr algn="ctr"/>
            <a:endParaRPr lang="en-US" sz="800" b="1" dirty="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Paying for college should be seen as ‘an investment’. Are you getting your degree for the sake of learning, or are you earning it to get a job and make a living?  Do you expect ‘a return’ on your money? Are employers willing to pay you commensurately for your education?</a:t>
            </a:r>
            <a:endParaRPr lang="en-US" sz="2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0440" y="3066752"/>
            <a:ext cx="4632960" cy="3644595"/>
          </a:xfrm>
          <a:prstGeom prst="rect">
            <a:avLst/>
          </a:prstGeom>
        </p:spPr>
      </p:pic>
    </p:spTree>
    <p:extLst>
      <p:ext uri="{BB962C8B-B14F-4D97-AF65-F5344CB8AC3E}">
        <p14:creationId xmlns:p14="http://schemas.microsoft.com/office/powerpoint/2010/main" val="537951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99CC"/>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670614" y="55390"/>
            <a:ext cx="6309227" cy="861774"/>
          </a:xfrm>
          <a:prstGeom prst="rect">
            <a:avLst/>
          </a:prstGeom>
          <a:noFill/>
        </p:spPr>
        <p:txBody>
          <a:bodyPr wrap="none" lIns="91440" tIns="45720" rIns="91440" bIns="45720">
            <a:spAutoFit/>
          </a:bodyPr>
          <a:lstStyle/>
          <a:p>
            <a:pPr algn="ctr"/>
            <a:r>
              <a:rPr lang="en-US" sz="5000" b="1" cap="none" spc="50" dirty="0" smtClean="0">
                <a:ln w="9525" cmpd="sng">
                  <a:noFill/>
                  <a:prstDash val="solid"/>
                </a:ln>
                <a:effectLst>
                  <a:glow rad="38100">
                    <a:schemeClr val="accent1">
                      <a:alpha val="40000"/>
                    </a:schemeClr>
                  </a:glow>
                </a:effectLst>
              </a:rPr>
              <a:t>YOUNG ADULTHOOD…</a:t>
            </a:r>
            <a:endParaRPr lang="en-US" sz="5000" b="1" cap="none" spc="50" dirty="0">
              <a:ln w="9525" cmpd="sng">
                <a:noFill/>
                <a:prstDash val="solid"/>
              </a:ln>
              <a:effectLst>
                <a:glow rad="38100">
                  <a:schemeClr val="accent1">
                    <a:alpha val="40000"/>
                  </a:schemeClr>
                </a:glow>
              </a:effectLst>
            </a:endParaRPr>
          </a:p>
        </p:txBody>
      </p:sp>
      <p:sp>
        <p:nvSpPr>
          <p:cNvPr id="9" name="TextBox 8"/>
          <p:cNvSpPr txBox="1"/>
          <p:nvPr/>
        </p:nvSpPr>
        <p:spPr>
          <a:xfrm>
            <a:off x="1726422" y="180886"/>
            <a:ext cx="4400058" cy="1200329"/>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One of the theorists about adulthood is psychologist Daniel Levinson (1920-1994). </a:t>
            </a:r>
            <a:endParaRPr lang="en-US" sz="24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12" y="228740"/>
            <a:ext cx="1507210" cy="2105309"/>
          </a:xfrm>
          <a:prstGeom prst="rect">
            <a:avLst/>
          </a:prstGeom>
        </p:spPr>
      </p:pic>
      <p:sp>
        <p:nvSpPr>
          <p:cNvPr id="11" name="TextBox 10"/>
          <p:cNvSpPr txBox="1"/>
          <p:nvPr/>
        </p:nvSpPr>
        <p:spPr>
          <a:xfrm>
            <a:off x="133930" y="3639642"/>
            <a:ext cx="7982834" cy="3447098"/>
          </a:xfrm>
          <a:prstGeom prst="rect">
            <a:avLst/>
          </a:prstGeom>
          <a:noFill/>
        </p:spPr>
        <p:txBody>
          <a:bodyPr wrap="square" rtlCol="0">
            <a:spAutoFit/>
          </a:bodyPr>
          <a:lstStyle/>
          <a:p>
            <a:endParaRPr lang="en-US" sz="800" b="1" dirty="0" smtClean="0">
              <a:latin typeface="Arial" panose="020B0604020202020204" pitchFamily="34" charset="0"/>
              <a:cs typeface="Arial" panose="020B0604020202020204" pitchFamily="34" charset="0"/>
            </a:endParaRPr>
          </a:p>
          <a:p>
            <a:pPr marL="457200" indent="-457200">
              <a:buAutoNum type="arabicPeriod"/>
            </a:pPr>
            <a:r>
              <a:rPr lang="en-US" sz="2400" b="1" dirty="0" smtClean="0">
                <a:latin typeface="Arial" panose="020B0604020202020204" pitchFamily="34" charset="0"/>
                <a:cs typeface="Arial" panose="020B0604020202020204" pitchFamily="34" charset="0"/>
              </a:rPr>
              <a:t>Defining your life’s dream</a:t>
            </a:r>
          </a:p>
          <a:p>
            <a:pPr marL="457200" indent="-457200">
              <a:buAutoNum type="arabicPeriod"/>
            </a:pPr>
            <a:r>
              <a:rPr lang="en-US" sz="2400" b="1" dirty="0" smtClean="0">
                <a:latin typeface="Arial" panose="020B0604020202020204" pitchFamily="34" charset="0"/>
                <a:cs typeface="Arial" panose="020B0604020202020204" pitchFamily="34" charset="0"/>
              </a:rPr>
              <a:t>Finding a trusted mentor, who</a:t>
            </a:r>
            <a:r>
              <a:rPr lang="en-US" b="1"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is supportive of your dream, advising you, without being authoritarian</a:t>
            </a:r>
          </a:p>
          <a:p>
            <a:pPr marL="457200" indent="-457200">
              <a:buAutoNum type="arabicPeriod"/>
            </a:pPr>
            <a:r>
              <a:rPr lang="en-US" sz="2400" b="1" dirty="0" smtClean="0">
                <a:latin typeface="Arial" panose="020B0604020202020204" pitchFamily="34" charset="0"/>
                <a:cs typeface="Arial" panose="020B0604020202020204" pitchFamily="34" charset="0"/>
              </a:rPr>
              <a:t>Developing a career, based on that dream</a:t>
            </a:r>
          </a:p>
          <a:p>
            <a:pPr marL="457200" indent="-457200">
              <a:buAutoNum type="arabicPeriod"/>
            </a:pPr>
            <a:r>
              <a:rPr lang="en-US" sz="2400" b="1" dirty="0" smtClean="0">
                <a:latin typeface="Arial" panose="020B0604020202020204" pitchFamily="34" charset="0"/>
                <a:cs typeface="Arial" panose="020B0604020202020204" pitchFamily="34" charset="0"/>
              </a:rPr>
              <a:t>Discovering your strengths and vulnerabilities, and finding a partner with whom you can be emotionally intimate</a:t>
            </a:r>
            <a:endParaRPr lang="en-US" b="1" dirty="0" smtClean="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6930" r="3112"/>
          <a:stretch/>
        </p:blipFill>
        <p:spPr>
          <a:xfrm>
            <a:off x="7894320" y="4305969"/>
            <a:ext cx="4130041" cy="2028825"/>
          </a:xfrm>
          <a:prstGeom prst="rect">
            <a:avLst/>
          </a:prstGeom>
        </p:spPr>
      </p:pic>
      <p:sp>
        <p:nvSpPr>
          <p:cNvPr id="13" name="TextBox 12"/>
          <p:cNvSpPr txBox="1"/>
          <p:nvPr/>
        </p:nvSpPr>
        <p:spPr>
          <a:xfrm>
            <a:off x="8500456" y="6334794"/>
            <a:ext cx="3523905"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Seasons of a man’s life</a:t>
            </a:r>
            <a:endParaRPr lang="en-US" sz="2000" b="1"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9086" y="1281395"/>
            <a:ext cx="3147649" cy="2870656"/>
          </a:xfrm>
          <a:prstGeom prst="rect">
            <a:avLst/>
          </a:prstGeom>
        </p:spPr>
      </p:pic>
      <p:sp>
        <p:nvSpPr>
          <p:cNvPr id="16" name="TextBox 15"/>
          <p:cNvSpPr txBox="1"/>
          <p:nvPr/>
        </p:nvSpPr>
        <p:spPr>
          <a:xfrm>
            <a:off x="-57916" y="1351508"/>
            <a:ext cx="8366526" cy="4401205"/>
          </a:xfrm>
          <a:prstGeom prst="rect">
            <a:avLst/>
          </a:prstGeom>
          <a:noFill/>
        </p:spPr>
        <p:txBody>
          <a:bodyPr wrap="square" rtlCol="0">
            <a:spAutoFit/>
          </a:bodyPr>
          <a:lstStyle/>
          <a:p>
            <a:pPr algn="r"/>
            <a:r>
              <a:rPr lang="en-US" sz="2400" b="1" dirty="0" smtClean="0">
                <a:latin typeface="Arial" panose="020B0604020202020204" pitchFamily="34" charset="0"/>
                <a:cs typeface="Arial" panose="020B0604020202020204" pitchFamily="34" charset="0"/>
              </a:rPr>
              <a:t>He completed an intensive study of male                          adults, identifying ‘seasons of a man’s life’.                            He viewed young adulthood as the period of                       time man makes his entry into adulthood, pinpointing 4 different developmental tasks (which he later applied to women, as well). The 4 tasks are:			</a:t>
            </a:r>
            <a:r>
              <a:rPr lang="en-US" sz="2800" b="1" dirty="0" smtClean="0">
                <a:latin typeface="Arial" panose="020B0604020202020204" pitchFamily="34" charset="0"/>
                <a:cs typeface="Arial" panose="020B0604020202020204" pitchFamily="34" charset="0"/>
              </a:rPr>
              <a:t>						</a:t>
            </a:r>
          </a:p>
          <a:p>
            <a:pPr algn="r"/>
            <a:endParaRPr lang="en-US" sz="2800" b="1" dirty="0">
              <a:latin typeface="Arial" panose="020B0604020202020204" pitchFamily="34" charset="0"/>
              <a:cs typeface="Arial" panose="020B0604020202020204" pitchFamily="34" charset="0"/>
            </a:endParaRPr>
          </a:p>
          <a:p>
            <a:pPr algn="r"/>
            <a:endParaRPr lang="en-US" sz="2800" b="1" dirty="0" smtClean="0">
              <a:latin typeface="Arial" panose="020B0604020202020204" pitchFamily="34" charset="0"/>
              <a:cs typeface="Arial" panose="020B0604020202020204" pitchFamily="34" charset="0"/>
            </a:endParaRPr>
          </a:p>
          <a:p>
            <a:pPr algn="r"/>
            <a:endParaRPr lang="en-US" sz="2800" b="1" dirty="0">
              <a:latin typeface="Arial" panose="020B0604020202020204" pitchFamily="34" charset="0"/>
              <a:cs typeface="Arial" panose="020B0604020202020204" pitchFamily="34" charset="0"/>
            </a:endParaRPr>
          </a:p>
          <a:p>
            <a:pPr algn="r"/>
            <a:r>
              <a:rPr lang="en-US" sz="2400" b="1"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49246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155" y="0"/>
            <a:ext cx="6849376" cy="923330"/>
          </a:xfrm>
          <a:prstGeom prst="rect">
            <a:avLst/>
          </a:prstGeom>
          <a:noFill/>
        </p:spPr>
        <p:txBody>
          <a:bodyPr wrap="none" lIns="91440" tIns="45720" rIns="91440" bIns="45720">
            <a:spAutoFit/>
          </a:bodyPr>
          <a:lstStyle/>
          <a:p>
            <a:pPr algn="ctr"/>
            <a:r>
              <a:rPr lang="en-US" sz="5400" b="1" cap="none" spc="50" dirty="0" smtClean="0">
                <a:ln w="9525" cmpd="sng">
                  <a:noFill/>
                  <a:prstDash val="solid"/>
                </a:ln>
                <a:effectLst>
                  <a:glow rad="38100">
                    <a:schemeClr val="accent1">
                      <a:alpha val="40000"/>
                    </a:schemeClr>
                  </a:glow>
                </a:effectLst>
              </a:rPr>
              <a:t>YOUNG ADULTHOOD…</a:t>
            </a:r>
            <a:endParaRPr lang="en-US" sz="5400" b="1" cap="none" spc="50" dirty="0">
              <a:ln w="9525" cmpd="sng">
                <a:noFill/>
                <a:prstDash val="solid"/>
              </a:ln>
              <a:effectLst>
                <a:glow rad="38100">
                  <a:schemeClr val="accent1">
                    <a:alpha val="40000"/>
                  </a:schemeClr>
                </a:glow>
              </a:effectLst>
            </a:endParaRPr>
          </a:p>
        </p:txBody>
      </p:sp>
      <p:sp>
        <p:nvSpPr>
          <p:cNvPr id="4" name="TextBox 3"/>
          <p:cNvSpPr txBox="1"/>
          <p:nvPr/>
        </p:nvSpPr>
        <p:spPr>
          <a:xfrm>
            <a:off x="117155" y="3066728"/>
            <a:ext cx="9778659" cy="3785652"/>
          </a:xfrm>
          <a:prstGeom prst="rect">
            <a:avLst/>
          </a:prstGeom>
          <a:noFill/>
        </p:spPr>
        <p:txBody>
          <a:bodyPr wrap="square" rtlCol="0">
            <a:spAutoFit/>
          </a:bodyPr>
          <a:lstStyle/>
          <a:p>
            <a:r>
              <a:rPr lang="en-US" sz="2400" b="1" dirty="0" smtClean="0">
                <a:effectLst/>
                <a:latin typeface="Arial" panose="020B0604020202020204" pitchFamily="34" charset="0"/>
                <a:cs typeface="Arial" panose="020B0604020202020204" pitchFamily="34" charset="0"/>
              </a:rPr>
              <a:t>In Gould's theory, identity formation begins between the ages of 16 and 22, when people are challenging the false assumption that they will always enjoy the safety of their parents. They must build an identity that their parents cannot control or dominate.  He said that the first stage of young adulthood is:  </a:t>
            </a:r>
          </a:p>
          <a:p>
            <a:pPr marL="285750" indent="-285750">
              <a:buFont typeface="Arial" panose="020B0604020202020204" pitchFamily="34" charset="0"/>
              <a:buChar char="•"/>
            </a:pPr>
            <a:r>
              <a:rPr lang="en-US" sz="2400" b="1" dirty="0" smtClean="0">
                <a:effectLst/>
                <a:latin typeface="Arial" panose="020B0604020202020204" pitchFamily="34" charset="0"/>
                <a:cs typeface="Arial" panose="020B0604020202020204" pitchFamily="34" charset="0"/>
              </a:rPr>
              <a:t>Developing independence </a:t>
            </a:r>
          </a:p>
          <a:p>
            <a:pPr marL="285750" indent="-285750">
              <a:buFont typeface="Arial" panose="020B0604020202020204" pitchFamily="34" charset="0"/>
              <a:buChar char="•"/>
            </a:pPr>
            <a:r>
              <a:rPr lang="en-US" sz="2400" b="1" dirty="0" smtClean="0">
                <a:effectLst/>
                <a:latin typeface="Arial" panose="020B0604020202020204" pitchFamily="34" charset="0"/>
                <a:cs typeface="Arial" panose="020B0604020202020204" pitchFamily="34" charset="0"/>
              </a:rPr>
              <a:t>Challenging their parents’ assumptions of the world </a:t>
            </a:r>
          </a:p>
          <a:p>
            <a:pPr marL="285750" indent="-285750">
              <a:buFont typeface="Arial" panose="020B0604020202020204" pitchFamily="34" charset="0"/>
              <a:buChar char="•"/>
            </a:pPr>
            <a:r>
              <a:rPr lang="en-US" sz="2400" b="1" dirty="0" smtClean="0">
                <a:effectLst/>
                <a:latin typeface="Arial" panose="020B0604020202020204" pitchFamily="34" charset="0"/>
                <a:cs typeface="Arial" panose="020B0604020202020204" pitchFamily="34" charset="0"/>
              </a:rPr>
              <a:t>Finding safety beyond the parents </a:t>
            </a:r>
          </a:p>
          <a:p>
            <a:pPr marL="285750" indent="-285750">
              <a:buFont typeface="Arial" panose="020B0604020202020204" pitchFamily="34" charset="0"/>
              <a:buChar char="•"/>
            </a:pPr>
            <a:r>
              <a:rPr lang="en-US" sz="2400" b="1" dirty="0" smtClean="0">
                <a:effectLst/>
                <a:latin typeface="Arial" panose="020B0604020202020204" pitchFamily="34" charset="0"/>
                <a:cs typeface="Arial" panose="020B0604020202020204" pitchFamily="34" charset="0"/>
              </a:rPr>
              <a:t>Developing a sense of family beyond their core family, and </a:t>
            </a:r>
          </a:p>
          <a:p>
            <a:pPr marL="285750" indent="-285750">
              <a:buFont typeface="Arial" panose="020B0604020202020204" pitchFamily="34" charset="0"/>
              <a:buChar char="•"/>
            </a:pPr>
            <a:r>
              <a:rPr lang="en-US" sz="2400" b="1" dirty="0" smtClean="0">
                <a:effectLst/>
                <a:latin typeface="Arial" panose="020B0604020202020204" pitchFamily="34" charset="0"/>
                <a:cs typeface="Arial" panose="020B0604020202020204" pitchFamily="34" charset="0"/>
              </a:rPr>
              <a:t>Dealing with issues related to physical development</a:t>
            </a:r>
            <a:endParaRPr lang="en-US" sz="2400" b="1" dirty="0">
              <a:effectLst/>
              <a:latin typeface="Arial" panose="020B0604020202020204" pitchFamily="34" charset="0"/>
              <a:cs typeface="Arial" panose="020B0604020202020204" pitchFamily="34" charset="0"/>
            </a:endParaRPr>
          </a:p>
        </p:txBody>
      </p:sp>
      <p:sp>
        <p:nvSpPr>
          <p:cNvPr id="5" name="TextBox 4"/>
          <p:cNvSpPr txBox="1"/>
          <p:nvPr/>
        </p:nvSpPr>
        <p:spPr>
          <a:xfrm>
            <a:off x="7083686" y="168551"/>
            <a:ext cx="4940674" cy="2677656"/>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Sociologist Roger V. Gould (1962-2002 died of leukemia) also developed a theory of adulthood. He agreed with Erikson that identity was the challenge of the adolescent/young adult period.</a:t>
            </a:r>
            <a:endParaRPr lang="en-US" sz="2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5814" y="3697529"/>
            <a:ext cx="1912804" cy="25240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143" y="856832"/>
            <a:ext cx="3314700" cy="220427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5715" y="856832"/>
            <a:ext cx="3247971" cy="2204275"/>
          </a:xfrm>
          <a:prstGeom prst="rect">
            <a:avLst/>
          </a:prstGeom>
        </p:spPr>
      </p:pic>
    </p:spTree>
    <p:extLst>
      <p:ext uri="{BB962C8B-B14F-4D97-AF65-F5344CB8AC3E}">
        <p14:creationId xmlns:p14="http://schemas.microsoft.com/office/powerpoint/2010/main" val="2275497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155" y="0"/>
            <a:ext cx="6849376" cy="923330"/>
          </a:xfrm>
          <a:prstGeom prst="rect">
            <a:avLst/>
          </a:prstGeom>
          <a:noFill/>
        </p:spPr>
        <p:txBody>
          <a:bodyPr wrap="none" lIns="91440" tIns="45720" rIns="91440" bIns="45720">
            <a:spAutoFit/>
          </a:bodyPr>
          <a:lstStyle/>
          <a:p>
            <a:pPr algn="ctr"/>
            <a:r>
              <a:rPr lang="en-US" sz="5400" b="1" cap="none" spc="50" dirty="0" smtClean="0">
                <a:ln w="9525" cmpd="sng">
                  <a:noFill/>
                  <a:prstDash val="solid"/>
                </a:ln>
                <a:effectLst>
                  <a:glow rad="38100">
                    <a:schemeClr val="accent1">
                      <a:alpha val="40000"/>
                    </a:schemeClr>
                  </a:glow>
                </a:effectLst>
              </a:rPr>
              <a:t>YOUNG ADULTHOOD…</a:t>
            </a:r>
            <a:endParaRPr lang="en-US" sz="5400" b="1" cap="none" spc="50" dirty="0">
              <a:ln w="9525" cmpd="sng">
                <a:noFill/>
                <a:prstDash val="solid"/>
              </a:ln>
              <a:effectLst>
                <a:glow rad="38100">
                  <a:schemeClr val="accent1">
                    <a:alpha val="40000"/>
                  </a:schemeClr>
                </a:glow>
              </a:effectLst>
            </a:endParaRPr>
          </a:p>
        </p:txBody>
      </p:sp>
      <p:sp>
        <p:nvSpPr>
          <p:cNvPr id="9" name="TextBox 8"/>
          <p:cNvSpPr txBox="1"/>
          <p:nvPr/>
        </p:nvSpPr>
        <p:spPr>
          <a:xfrm>
            <a:off x="117155" y="1338829"/>
            <a:ext cx="5318760" cy="5478423"/>
          </a:xfrm>
          <a:prstGeom prst="rect">
            <a:avLst/>
          </a:prstGeom>
          <a:noFill/>
        </p:spPr>
        <p:txBody>
          <a:bodyPr wrap="square" rtlCol="0">
            <a:spAutoFit/>
          </a:bodyPr>
          <a:lstStyle/>
          <a:p>
            <a:r>
              <a:rPr lang="en-US" sz="2200" b="1" u="sng" dirty="0">
                <a:latin typeface="Arial" panose="020B0604020202020204" pitchFamily="34" charset="0"/>
                <a:cs typeface="Arial" panose="020B0604020202020204" pitchFamily="34" charset="0"/>
              </a:rPr>
              <a:t>School</a:t>
            </a:r>
            <a:endParaRPr lang="en-US" sz="2200" b="1" u="sng" dirty="0" smtClean="0">
              <a:latin typeface="Arial" panose="020B0604020202020204" pitchFamily="34" charset="0"/>
              <a:cs typeface="Arial" panose="020B0604020202020204" pitchFamily="34" charset="0"/>
            </a:endParaRPr>
          </a:p>
          <a:p>
            <a:pPr marL="457200" indent="-457200">
              <a:buFont typeface="+mj-lt"/>
              <a:buAutoNum type="arabicPeriod"/>
            </a:pPr>
            <a:r>
              <a:rPr lang="en-US" sz="2200" b="1" dirty="0">
                <a:latin typeface="Arial" panose="020B0604020202020204" pitchFamily="34" charset="0"/>
                <a:cs typeface="Arial" panose="020B0604020202020204" pitchFamily="34" charset="0"/>
              </a:rPr>
              <a:t>Many teachers</a:t>
            </a:r>
            <a:endParaRPr lang="en-US" sz="2200" b="1" dirty="0" smtClean="0">
              <a:latin typeface="Arial" panose="020B0604020202020204" pitchFamily="34" charset="0"/>
              <a:cs typeface="Arial" panose="020B0604020202020204" pitchFamily="34" charset="0"/>
            </a:endParaRPr>
          </a:p>
          <a:p>
            <a:pPr marL="457200" indent="-457200">
              <a:buFont typeface="+mj-lt"/>
              <a:buAutoNum type="arabicPeriod"/>
            </a:pPr>
            <a:r>
              <a:rPr lang="en-US" sz="2200" b="1" dirty="0">
                <a:latin typeface="Arial" panose="020B0604020202020204" pitchFamily="34" charset="0"/>
                <a:cs typeface="Arial" panose="020B0604020202020204" pitchFamily="34" charset="0"/>
              </a:rPr>
              <a:t>Frequent </a:t>
            </a:r>
            <a:r>
              <a:rPr lang="en-US" sz="2200" b="1" dirty="0" smtClean="0">
                <a:latin typeface="Arial" panose="020B0604020202020204" pitchFamily="34" charset="0"/>
                <a:cs typeface="Arial" panose="020B0604020202020204" pitchFamily="34" charset="0"/>
              </a:rPr>
              <a:t>evaluations </a:t>
            </a:r>
            <a:r>
              <a:rPr lang="en-US" sz="2000" b="1" dirty="0">
                <a:latin typeface="Arial" panose="020B0604020202020204" pitchFamily="34" charset="0"/>
                <a:cs typeface="Arial" panose="020B0604020202020204" pitchFamily="34" charset="0"/>
              </a:rPr>
              <a:t>(exams, </a:t>
            </a:r>
            <a:endParaRPr lang="en-US" sz="2000" b="1" dirty="0" smtClean="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       report </a:t>
            </a:r>
            <a:r>
              <a:rPr lang="en-US" sz="2000" b="1" dirty="0">
                <a:latin typeface="Arial" panose="020B0604020202020204" pitchFamily="34" charset="0"/>
                <a:cs typeface="Arial" panose="020B0604020202020204" pitchFamily="34" charset="0"/>
              </a:rPr>
              <a:t>cards)</a:t>
            </a:r>
            <a:endParaRPr lang="en-US" sz="2000" b="1" dirty="0" smtClean="0">
              <a:latin typeface="Arial" panose="020B0604020202020204" pitchFamily="34" charset="0"/>
              <a:cs typeface="Arial" panose="020B0604020202020204" pitchFamily="34" charset="0"/>
            </a:endParaRPr>
          </a:p>
          <a:p>
            <a:r>
              <a:rPr lang="en-US" sz="2200" b="1" dirty="0" smtClean="0">
                <a:latin typeface="Arial" panose="020B0604020202020204" pitchFamily="34" charset="0"/>
                <a:cs typeface="Arial" panose="020B0604020202020204" pitchFamily="34" charset="0"/>
              </a:rPr>
              <a:t>3.   Summers off/ </a:t>
            </a:r>
            <a:r>
              <a:rPr lang="en-US" sz="2200" b="1" dirty="0">
                <a:latin typeface="Arial" panose="020B0604020202020204" pitchFamily="34" charset="0"/>
                <a:cs typeface="Arial" panose="020B0604020202020204" pitchFamily="34" charset="0"/>
              </a:rPr>
              <a:t>long holiday breaks</a:t>
            </a:r>
            <a:endParaRPr lang="en-US" sz="2200" b="1" dirty="0" smtClean="0">
              <a:latin typeface="Arial" panose="020B0604020202020204" pitchFamily="34" charset="0"/>
              <a:cs typeface="Arial" panose="020B0604020202020204" pitchFamily="34" charset="0"/>
            </a:endParaRPr>
          </a:p>
          <a:p>
            <a:r>
              <a:rPr lang="en-US" sz="2200" b="1" dirty="0" smtClean="0">
                <a:latin typeface="Arial" panose="020B0604020202020204" pitchFamily="34" charset="0"/>
                <a:cs typeface="Arial" panose="020B0604020202020204" pitchFamily="34" charset="0"/>
              </a:rPr>
              <a:t>4.   Annual </a:t>
            </a:r>
            <a:r>
              <a:rPr lang="en-US" sz="2200" b="1" dirty="0">
                <a:latin typeface="Arial" panose="020B0604020202020204" pitchFamily="34" charset="0"/>
                <a:cs typeface="Arial" panose="020B0604020202020204" pitchFamily="34" charset="0"/>
              </a:rPr>
              <a:t>promotion </a:t>
            </a:r>
            <a:r>
              <a:rPr lang="en-US" sz="2000" b="1" dirty="0">
                <a:latin typeface="Arial" panose="020B0604020202020204" pitchFamily="34" charset="0"/>
                <a:cs typeface="Arial" panose="020B0604020202020204" pitchFamily="34" charset="0"/>
              </a:rPr>
              <a:t>(junior to senior)</a:t>
            </a:r>
            <a:endParaRPr lang="en-US" sz="2000" b="1" dirty="0" smtClean="0">
              <a:latin typeface="Arial" panose="020B0604020202020204" pitchFamily="34" charset="0"/>
              <a:cs typeface="Arial" panose="020B0604020202020204" pitchFamily="34" charset="0"/>
            </a:endParaRPr>
          </a:p>
          <a:p>
            <a:r>
              <a:rPr lang="en-US" sz="2200" b="1" dirty="0" smtClean="0">
                <a:latin typeface="Arial" panose="020B0604020202020204" pitchFamily="34" charset="0"/>
                <a:cs typeface="Arial" panose="020B0604020202020204" pitchFamily="34" charset="0"/>
              </a:rPr>
              <a:t>5.   Can </a:t>
            </a:r>
            <a:r>
              <a:rPr lang="en-US" sz="2200" b="1" dirty="0">
                <a:latin typeface="Arial" panose="020B0604020202020204" pitchFamily="34" charset="0"/>
                <a:cs typeface="Arial" panose="020B0604020202020204" pitchFamily="34" charset="0"/>
              </a:rPr>
              <a:t>get perfect grades</a:t>
            </a:r>
            <a:endParaRPr lang="en-US" sz="2200" b="1" dirty="0" smtClean="0">
              <a:latin typeface="Arial" panose="020B0604020202020204" pitchFamily="34" charset="0"/>
              <a:cs typeface="Arial" panose="020B0604020202020204" pitchFamily="34" charset="0"/>
            </a:endParaRPr>
          </a:p>
          <a:p>
            <a:pPr marL="457200" indent="-457200">
              <a:buAutoNum type="arabicPeriod" startAt="6"/>
            </a:pPr>
            <a:r>
              <a:rPr lang="en-US" sz="2200" b="1" dirty="0" smtClean="0">
                <a:latin typeface="Arial" panose="020B0604020202020204" pitchFamily="34" charset="0"/>
                <a:cs typeface="Arial" panose="020B0604020202020204" pitchFamily="34" charset="0"/>
              </a:rPr>
              <a:t>Learn on one </a:t>
            </a:r>
            <a:r>
              <a:rPr lang="en-US" sz="2200" b="1" dirty="0">
                <a:latin typeface="Arial" panose="020B0604020202020204" pitchFamily="34" charset="0"/>
                <a:cs typeface="Arial" panose="020B0604020202020204" pitchFamily="34" charset="0"/>
              </a:rPr>
              <a:t>kind of </a:t>
            </a:r>
            <a:r>
              <a:rPr lang="en-US" sz="2200" b="1" dirty="0" smtClean="0">
                <a:latin typeface="Arial" panose="020B0604020202020204" pitchFamily="34" charset="0"/>
                <a:cs typeface="Arial" panose="020B0604020202020204" pitchFamily="34" charset="0"/>
              </a:rPr>
              <a:t>        </a:t>
            </a:r>
          </a:p>
          <a:p>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equipment/software</a:t>
            </a:r>
          </a:p>
          <a:p>
            <a:pPr marL="457200" indent="-457200">
              <a:buAutoNum type="arabicPeriod" startAt="7"/>
            </a:pPr>
            <a:r>
              <a:rPr lang="en-US" sz="2200" b="1" dirty="0" smtClean="0">
                <a:latin typeface="Arial" panose="020B0604020202020204" pitchFamily="34" charset="0"/>
                <a:cs typeface="Arial" panose="020B0604020202020204" pitchFamily="34" charset="0"/>
              </a:rPr>
              <a:t>Form </a:t>
            </a:r>
            <a:r>
              <a:rPr lang="en-US" sz="2200" b="1" dirty="0">
                <a:latin typeface="Arial" panose="020B0604020202020204" pitchFamily="34" charset="0"/>
                <a:cs typeface="Arial" panose="020B0604020202020204" pitchFamily="34" charset="0"/>
              </a:rPr>
              <a:t>short-term relationships with </a:t>
            </a:r>
            <a:endParaRPr lang="en-US" sz="2200" b="1" dirty="0" smtClean="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classmates</a:t>
            </a:r>
          </a:p>
          <a:p>
            <a:r>
              <a:rPr lang="en-US" sz="2200" b="1" dirty="0" smtClean="0">
                <a:latin typeface="Arial" panose="020B0604020202020204" pitchFamily="34" charset="0"/>
                <a:cs typeface="Arial" panose="020B0604020202020204" pitchFamily="34" charset="0"/>
              </a:rPr>
              <a:t>8.   Fellow </a:t>
            </a:r>
            <a:r>
              <a:rPr lang="en-US" sz="2200" b="1" dirty="0">
                <a:latin typeface="Arial" panose="020B0604020202020204" pitchFamily="34" charset="0"/>
                <a:cs typeface="Arial" panose="020B0604020202020204" pitchFamily="34" charset="0"/>
              </a:rPr>
              <a:t>students generally of your </a:t>
            </a:r>
            <a:endParaRPr lang="en-US" sz="2200" b="1" dirty="0" smtClean="0">
              <a:latin typeface="Arial" panose="020B0604020202020204" pitchFamily="34" charset="0"/>
              <a:cs typeface="Arial" panose="020B0604020202020204" pitchFamily="34" charset="0"/>
            </a:endParaRPr>
          </a:p>
          <a:p>
            <a:r>
              <a:rPr lang="en-US" sz="2200" b="1" dirty="0" smtClean="0">
                <a:latin typeface="Arial" panose="020B0604020202020204" pitchFamily="34" charset="0"/>
                <a:cs typeface="Arial" panose="020B0604020202020204" pitchFamily="34" charset="0"/>
              </a:rPr>
              <a:t>      age </a:t>
            </a:r>
            <a:r>
              <a:rPr lang="en-US" sz="2200" b="1" dirty="0">
                <a:latin typeface="Arial" panose="020B0604020202020204" pitchFamily="34" charset="0"/>
                <a:cs typeface="Arial" panose="020B0604020202020204" pitchFamily="34" charset="0"/>
              </a:rPr>
              <a:t>and experience level</a:t>
            </a:r>
            <a:endParaRPr lang="en-US" sz="2200" b="1" dirty="0" smtClean="0">
              <a:latin typeface="Arial" panose="020B0604020202020204" pitchFamily="34" charset="0"/>
              <a:cs typeface="Arial" panose="020B0604020202020204" pitchFamily="34" charset="0"/>
            </a:endParaRPr>
          </a:p>
          <a:p>
            <a:r>
              <a:rPr lang="en-US" sz="2200" b="1" dirty="0" smtClean="0">
                <a:latin typeface="Arial" panose="020B0604020202020204" pitchFamily="34" charset="0"/>
                <a:cs typeface="Arial" panose="020B0604020202020204" pitchFamily="34" charset="0"/>
              </a:rPr>
              <a:t>9.   Told </a:t>
            </a:r>
            <a:r>
              <a:rPr lang="en-US" sz="2200" b="1" dirty="0">
                <a:latin typeface="Arial" panose="020B0604020202020204" pitchFamily="34" charset="0"/>
                <a:cs typeface="Arial" panose="020B0604020202020204" pitchFamily="34" charset="0"/>
              </a:rPr>
              <a:t>what to do and when it's due</a:t>
            </a:r>
            <a:endParaRPr lang="en-US" sz="2200" b="1" dirty="0" smtClean="0">
              <a:latin typeface="Arial" panose="020B0604020202020204" pitchFamily="34" charset="0"/>
              <a:cs typeface="Arial" panose="020B0604020202020204" pitchFamily="34" charset="0"/>
            </a:endParaRPr>
          </a:p>
          <a:p>
            <a:r>
              <a:rPr lang="en-US" sz="2200" b="1" dirty="0" smtClean="0">
                <a:latin typeface="Arial" panose="020B0604020202020204" pitchFamily="34" charset="0"/>
                <a:cs typeface="Arial" panose="020B0604020202020204" pitchFamily="34" charset="0"/>
              </a:rPr>
              <a:t>10. Can </a:t>
            </a:r>
            <a:r>
              <a:rPr lang="en-US" sz="2200" b="1" dirty="0">
                <a:latin typeface="Arial" panose="020B0604020202020204" pitchFamily="34" charset="0"/>
                <a:cs typeface="Arial" panose="020B0604020202020204" pitchFamily="34" charset="0"/>
              </a:rPr>
              <a:t>start fresh with a new </a:t>
            </a:r>
            <a:r>
              <a:rPr lang="en-US" sz="2200" b="1" dirty="0" smtClean="0">
                <a:latin typeface="Arial" panose="020B0604020202020204" pitchFamily="34" charset="0"/>
                <a:cs typeface="Arial" panose="020B0604020202020204" pitchFamily="34" charset="0"/>
              </a:rPr>
              <a:t>    </a:t>
            </a:r>
          </a:p>
          <a:p>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teacher </a:t>
            </a:r>
            <a:r>
              <a:rPr lang="en-US" sz="2200" b="1" dirty="0">
                <a:latin typeface="Arial" panose="020B0604020202020204" pitchFamily="34" charset="0"/>
                <a:cs typeface="Arial" panose="020B0604020202020204" pitchFamily="34" charset="0"/>
              </a:rPr>
              <a:t>every </a:t>
            </a:r>
            <a:r>
              <a:rPr lang="en-US" sz="2200" b="1" dirty="0" smtClean="0">
                <a:latin typeface="Arial" panose="020B0604020202020204" pitchFamily="34" charset="0"/>
                <a:cs typeface="Arial" panose="020B0604020202020204" pitchFamily="34" charset="0"/>
              </a:rPr>
              <a:t>semester or year</a:t>
            </a:r>
          </a:p>
        </p:txBody>
      </p:sp>
      <p:sp>
        <p:nvSpPr>
          <p:cNvPr id="10" name="TextBox 9"/>
          <p:cNvSpPr txBox="1"/>
          <p:nvPr/>
        </p:nvSpPr>
        <p:spPr>
          <a:xfrm>
            <a:off x="6248400" y="1513091"/>
            <a:ext cx="5882640" cy="5170646"/>
          </a:xfrm>
          <a:prstGeom prst="rect">
            <a:avLst/>
          </a:prstGeom>
          <a:noFill/>
        </p:spPr>
        <p:txBody>
          <a:bodyPr wrap="square" rtlCol="0">
            <a:spAutoFit/>
          </a:bodyPr>
          <a:lstStyle/>
          <a:p>
            <a:r>
              <a:rPr lang="en-US" sz="2200" b="1" u="sng" dirty="0" smtClean="0">
                <a:latin typeface="Arial" panose="020B0604020202020204" pitchFamily="34" charset="0"/>
                <a:cs typeface="Arial" panose="020B0604020202020204" pitchFamily="34" charset="0"/>
              </a:rPr>
              <a:t>Work</a:t>
            </a:r>
          </a:p>
          <a:p>
            <a:pPr marL="457200" indent="-457200">
              <a:buFont typeface="+mj-lt"/>
              <a:buAutoNum type="arabicPeriod"/>
            </a:pPr>
            <a:r>
              <a:rPr lang="en-US" sz="2200" b="1" dirty="0" smtClean="0">
                <a:latin typeface="Arial" panose="020B0604020202020204" pitchFamily="34" charset="0"/>
                <a:cs typeface="Arial" panose="020B0604020202020204" pitchFamily="34" charset="0"/>
              </a:rPr>
              <a:t>One boss</a:t>
            </a:r>
          </a:p>
          <a:p>
            <a:pPr marL="457200" indent="-457200">
              <a:buFont typeface="+mj-lt"/>
              <a:buAutoNum type="arabicPeriod"/>
            </a:pPr>
            <a:r>
              <a:rPr lang="en-US" sz="2200" b="1" dirty="0" smtClean="0">
                <a:latin typeface="Arial" panose="020B0604020202020204" pitchFamily="34" charset="0"/>
                <a:cs typeface="Arial" panose="020B0604020202020204" pitchFamily="34" charset="0"/>
              </a:rPr>
              <a:t>Annual, quarterly, or monthly review</a:t>
            </a:r>
          </a:p>
          <a:p>
            <a:pPr marL="457200" indent="-457200">
              <a:buFont typeface="+mj-lt"/>
              <a:buAutoNum type="arabicPeriod"/>
            </a:pPr>
            <a:r>
              <a:rPr lang="en-US" sz="2200" b="1" dirty="0" smtClean="0">
                <a:latin typeface="Arial" panose="020B0604020202020204" pitchFamily="34" charset="0"/>
                <a:cs typeface="Arial" panose="020B0604020202020204" pitchFamily="34" charset="0"/>
              </a:rPr>
              <a:t>One or two weeks off a year</a:t>
            </a:r>
          </a:p>
          <a:p>
            <a:pPr marL="457200" indent="-457200">
              <a:buFont typeface="+mj-lt"/>
              <a:buAutoNum type="arabicPeriod"/>
            </a:pPr>
            <a:r>
              <a:rPr lang="en-US" sz="2200" b="1" dirty="0" smtClean="0">
                <a:latin typeface="Arial" panose="020B0604020202020204" pitchFamily="34" charset="0"/>
                <a:cs typeface="Arial" panose="020B0604020202020204" pitchFamily="34" charset="0"/>
              </a:rPr>
              <a:t>Infrequent promotion</a:t>
            </a:r>
          </a:p>
          <a:p>
            <a:pPr marL="457200" indent="-457200">
              <a:buFont typeface="+mj-lt"/>
              <a:buAutoNum type="arabicPeriod"/>
            </a:pPr>
            <a:r>
              <a:rPr lang="en-US" sz="2200" b="1" dirty="0" smtClean="0">
                <a:latin typeface="Arial" panose="020B0604020202020204" pitchFamily="34" charset="0"/>
                <a:cs typeface="Arial" panose="020B0604020202020204" pitchFamily="34" charset="0"/>
              </a:rPr>
              <a:t>No way to be perfect</a:t>
            </a:r>
          </a:p>
          <a:p>
            <a:pPr marL="457200" indent="-457200">
              <a:buFont typeface="+mj-lt"/>
              <a:buAutoNum type="arabicPeriod"/>
            </a:pPr>
            <a:r>
              <a:rPr lang="en-US" sz="2200" b="1" dirty="0" smtClean="0">
                <a:latin typeface="Arial" panose="020B0604020202020204" pitchFamily="34" charset="0"/>
                <a:cs typeface="Arial" panose="020B0604020202020204" pitchFamily="34" charset="0"/>
              </a:rPr>
              <a:t>Use different kinds of     equipment/software</a:t>
            </a:r>
          </a:p>
          <a:p>
            <a:pPr marL="457200" indent="-457200">
              <a:buFont typeface="+mj-lt"/>
              <a:buAutoNum type="arabicPeriod"/>
            </a:pPr>
            <a:r>
              <a:rPr lang="en-US" sz="2200" b="1" dirty="0" smtClean="0">
                <a:latin typeface="Arial" panose="020B0604020202020204" pitchFamily="34" charset="0"/>
                <a:cs typeface="Arial" panose="020B0604020202020204" pitchFamily="34" charset="0"/>
              </a:rPr>
              <a:t>Form long-term relationships with </a:t>
            </a:r>
          </a:p>
          <a:p>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coworkers</a:t>
            </a:r>
          </a:p>
          <a:p>
            <a:r>
              <a:rPr lang="en-US" sz="2200" b="1" dirty="0" smtClean="0">
                <a:latin typeface="Arial" panose="020B0604020202020204" pitchFamily="34" charset="0"/>
                <a:cs typeface="Arial" panose="020B0604020202020204" pitchFamily="34" charset="0"/>
              </a:rPr>
              <a:t>8.   Coworkers generally of all ages and 9.         </a:t>
            </a:r>
          </a:p>
          <a:p>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levels of experience</a:t>
            </a:r>
          </a:p>
          <a:p>
            <a:r>
              <a:rPr lang="en-US" sz="2200" b="1" dirty="0" smtClean="0">
                <a:latin typeface="Arial" panose="020B0604020202020204" pitchFamily="34" charset="0"/>
                <a:cs typeface="Arial" panose="020B0604020202020204" pitchFamily="34" charset="0"/>
              </a:rPr>
              <a:t>9.  Maybe told what to do or maybe have    </a:t>
            </a:r>
          </a:p>
          <a:p>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to figure it out; must be self-motivated</a:t>
            </a:r>
          </a:p>
          <a:p>
            <a:r>
              <a:rPr lang="en-US" sz="2200" b="1" dirty="0" smtClean="0">
                <a:latin typeface="Arial" panose="020B0604020202020204" pitchFamily="34" charset="0"/>
                <a:cs typeface="Arial" panose="020B0604020202020204" pitchFamily="34" charset="0"/>
              </a:rPr>
              <a:t>10. May have the same boss for years</a:t>
            </a:r>
            <a:endParaRPr lang="en-US" sz="2200" b="1" dirty="0">
              <a:latin typeface="Arial" panose="020B0604020202020204" pitchFamily="34" charset="0"/>
              <a:cs typeface="Arial" panose="020B0604020202020204" pitchFamily="34" charset="0"/>
            </a:endParaRPr>
          </a:p>
        </p:txBody>
      </p:sp>
      <p:sp>
        <p:nvSpPr>
          <p:cNvPr id="11" name="TextBox 10"/>
          <p:cNvSpPr txBox="1"/>
          <p:nvPr/>
        </p:nvSpPr>
        <p:spPr>
          <a:xfrm>
            <a:off x="6492240" y="138500"/>
            <a:ext cx="5638800" cy="120032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There are challenges of transitioning to the workforce, that are different than the challenges of school. </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287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67645" y="0"/>
            <a:ext cx="6548396" cy="892552"/>
          </a:xfrm>
          <a:prstGeom prst="rect">
            <a:avLst/>
          </a:prstGeom>
          <a:noFill/>
        </p:spPr>
        <p:txBody>
          <a:bodyPr wrap="none" lIns="91440" tIns="45720" rIns="91440" bIns="45720">
            <a:spAutoFit/>
          </a:bodyPr>
          <a:lstStyle/>
          <a:p>
            <a:pPr algn="ctr"/>
            <a:r>
              <a:rPr lang="en-US" sz="5200" b="1" cap="none" spc="50" dirty="0" smtClean="0">
                <a:ln w="9525" cmpd="sng">
                  <a:noFill/>
                  <a:prstDash val="solid"/>
                </a:ln>
                <a:effectLst>
                  <a:glow rad="38100">
                    <a:schemeClr val="accent1">
                      <a:alpha val="40000"/>
                    </a:schemeClr>
                  </a:glow>
                </a:effectLst>
              </a:rPr>
              <a:t>YOUNG ADULTHOOD…</a:t>
            </a:r>
            <a:endParaRPr lang="en-US" sz="5200" b="1" cap="none" spc="50" dirty="0">
              <a:ln w="9525" cmpd="sng">
                <a:noFill/>
                <a:prstDash val="solid"/>
              </a:ln>
              <a:effectLst>
                <a:glow rad="38100">
                  <a:schemeClr val="accent1">
                    <a:alpha val="40000"/>
                  </a:schemeClr>
                </a:glow>
              </a:effectLst>
            </a:endParaRPr>
          </a:p>
        </p:txBody>
      </p:sp>
      <p:sp>
        <p:nvSpPr>
          <p:cNvPr id="4" name="TextBox 3"/>
          <p:cNvSpPr txBox="1"/>
          <p:nvPr/>
        </p:nvSpPr>
        <p:spPr>
          <a:xfrm>
            <a:off x="6096000" y="2359046"/>
            <a:ext cx="2714610" cy="2677656"/>
          </a:xfrm>
          <a:prstGeom prst="rect">
            <a:avLst/>
          </a:prstGeom>
          <a:noFill/>
        </p:spPr>
        <p:txBody>
          <a:bodyPr wrap="square" rtlCol="0">
            <a:spAutoFit/>
          </a:bodyPr>
          <a:lstStyle/>
          <a:p>
            <a:pPr algn="r"/>
            <a:r>
              <a:rPr lang="en-US" sz="2400" b="1" u="sng" dirty="0" smtClean="0">
                <a:latin typeface="Arial" panose="020B0604020202020204" pitchFamily="34" charset="0"/>
                <a:cs typeface="Arial" panose="020B0604020202020204" pitchFamily="34" charset="0"/>
              </a:rPr>
              <a:t>Work </a:t>
            </a:r>
            <a:r>
              <a:rPr lang="en-US" sz="2400" b="1" u="sng" dirty="0">
                <a:latin typeface="Arial" panose="020B0604020202020204" pitchFamily="34" charset="0"/>
                <a:cs typeface="Arial" panose="020B0604020202020204" pitchFamily="34" charset="0"/>
              </a:rPr>
              <a:t>Ethic</a:t>
            </a:r>
          </a:p>
          <a:p>
            <a:pPr algn="r"/>
            <a:r>
              <a:rPr lang="en-US" sz="2400" b="1" dirty="0">
                <a:latin typeface="Arial" panose="020B0604020202020204" pitchFamily="34" charset="0"/>
                <a:cs typeface="Arial" panose="020B0604020202020204" pitchFamily="34" charset="0"/>
              </a:rPr>
              <a:t>Pride in Work</a:t>
            </a:r>
          </a:p>
          <a:p>
            <a:pPr algn="r"/>
            <a:r>
              <a:rPr lang="en-US" sz="2400" b="1" dirty="0">
                <a:latin typeface="Arial" panose="020B0604020202020204" pitchFamily="34" charset="0"/>
                <a:cs typeface="Arial" panose="020B0604020202020204" pitchFamily="34" charset="0"/>
              </a:rPr>
              <a:t>Attendance</a:t>
            </a:r>
          </a:p>
          <a:p>
            <a:pPr algn="r"/>
            <a:r>
              <a:rPr lang="en-US" sz="2400" b="1" dirty="0">
                <a:latin typeface="Arial" panose="020B0604020202020204" pitchFamily="34" charset="0"/>
                <a:cs typeface="Arial" panose="020B0604020202020204" pitchFamily="34" charset="0"/>
              </a:rPr>
              <a:t>Integrity</a:t>
            </a:r>
          </a:p>
          <a:p>
            <a:pPr algn="r"/>
            <a:r>
              <a:rPr lang="en-US" sz="2400" b="1" dirty="0">
                <a:latin typeface="Arial" panose="020B0604020202020204" pitchFamily="34" charset="0"/>
                <a:cs typeface="Arial" panose="020B0604020202020204" pitchFamily="34" charset="0"/>
              </a:rPr>
              <a:t>Attitude</a:t>
            </a:r>
          </a:p>
          <a:p>
            <a:pPr algn="r"/>
            <a:r>
              <a:rPr lang="en-US" sz="2400" b="1" dirty="0">
                <a:latin typeface="Arial" panose="020B0604020202020204" pitchFamily="34" charset="0"/>
                <a:cs typeface="Arial" panose="020B0604020202020204" pitchFamily="34" charset="0"/>
              </a:rPr>
              <a:t>Maximum Effort</a:t>
            </a:r>
          </a:p>
          <a:p>
            <a:pPr algn="r"/>
            <a:endParaRPr lang="en-US" sz="2400" b="1" dirty="0" smtClean="0">
              <a:latin typeface="Arial" panose="020B0604020202020204" pitchFamily="34" charset="0"/>
              <a:cs typeface="Arial" panose="020B0604020202020204" pitchFamily="34" charset="0"/>
            </a:endParaRPr>
          </a:p>
        </p:txBody>
      </p:sp>
      <p:sp>
        <p:nvSpPr>
          <p:cNvPr id="5" name="TextBox 4"/>
          <p:cNvSpPr txBox="1"/>
          <p:nvPr/>
        </p:nvSpPr>
        <p:spPr>
          <a:xfrm>
            <a:off x="6370320" y="210027"/>
            <a:ext cx="5913120" cy="1569660"/>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The majority of people must work                  and earn money to become financially independent… another one of those ‘normative events’ of young adulthood.</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0" y="810191"/>
            <a:ext cx="6520830" cy="193899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There are many qualities that an employer will expect from an employee. Many of them would also apply to self-employment. If you can’t perform in this manner, you could lose your job, and your income.  </a:t>
            </a:r>
          </a:p>
        </p:txBody>
      </p:sp>
      <p:sp>
        <p:nvSpPr>
          <p:cNvPr id="7" name="TextBox 6"/>
          <p:cNvSpPr txBox="1"/>
          <p:nvPr/>
        </p:nvSpPr>
        <p:spPr>
          <a:xfrm>
            <a:off x="8260080" y="2535376"/>
            <a:ext cx="3657600" cy="4524315"/>
          </a:xfrm>
          <a:prstGeom prst="rect">
            <a:avLst/>
          </a:prstGeom>
          <a:noFill/>
        </p:spPr>
        <p:txBody>
          <a:bodyPr wrap="square" rtlCol="0">
            <a:spAutoFit/>
          </a:bodyPr>
          <a:lstStyle/>
          <a:p>
            <a:pPr algn="r"/>
            <a:r>
              <a:rPr lang="en-US" sz="2400" b="1" u="sng" dirty="0" smtClean="0">
                <a:latin typeface="Arial" panose="020B0604020202020204" pitchFamily="34" charset="0"/>
                <a:cs typeface="Arial" panose="020B0604020202020204" pitchFamily="34" charset="0"/>
              </a:rPr>
              <a:t>Work Excellence</a:t>
            </a:r>
          </a:p>
          <a:p>
            <a:pPr algn="r"/>
            <a:r>
              <a:rPr lang="en-US" sz="2400" b="1" dirty="0" smtClean="0">
                <a:latin typeface="Arial" panose="020B0604020202020204" pitchFamily="34" charset="0"/>
                <a:cs typeface="Arial" panose="020B0604020202020204" pitchFamily="34" charset="0"/>
              </a:rPr>
              <a:t>Productivity</a:t>
            </a:r>
          </a:p>
          <a:p>
            <a:pPr algn="r"/>
            <a:r>
              <a:rPr lang="en-US" sz="2400" b="1" dirty="0" smtClean="0">
                <a:latin typeface="Arial" panose="020B0604020202020204" pitchFamily="34" charset="0"/>
                <a:cs typeface="Arial" panose="020B0604020202020204" pitchFamily="34" charset="0"/>
              </a:rPr>
              <a:t>Customer Service</a:t>
            </a:r>
          </a:p>
          <a:p>
            <a:pPr algn="r"/>
            <a:r>
              <a:rPr lang="en-US" sz="2400" b="1" dirty="0" smtClean="0">
                <a:latin typeface="Arial" panose="020B0604020202020204" pitchFamily="34" charset="0"/>
                <a:cs typeface="Arial" panose="020B0604020202020204" pitchFamily="34" charset="0"/>
              </a:rPr>
              <a:t>Communication</a:t>
            </a:r>
          </a:p>
          <a:p>
            <a:pPr algn="r"/>
            <a:r>
              <a:rPr lang="en-US" sz="2400" b="1" dirty="0" smtClean="0">
                <a:latin typeface="Arial" panose="020B0604020202020204" pitchFamily="34" charset="0"/>
                <a:cs typeface="Arial" panose="020B0604020202020204" pitchFamily="34" charset="0"/>
              </a:rPr>
              <a:t>Followership</a:t>
            </a:r>
          </a:p>
          <a:p>
            <a:pPr algn="r"/>
            <a:r>
              <a:rPr lang="en-US" sz="2400" b="1" dirty="0" smtClean="0">
                <a:latin typeface="Arial" panose="020B0604020202020204" pitchFamily="34" charset="0"/>
                <a:cs typeface="Arial" panose="020B0604020202020204" pitchFamily="34" charset="0"/>
              </a:rPr>
              <a:t>Problem Solving</a:t>
            </a:r>
          </a:p>
          <a:p>
            <a:pPr algn="r"/>
            <a:r>
              <a:rPr lang="en-US" sz="2400" b="1" dirty="0" smtClean="0">
                <a:latin typeface="Arial" panose="020B0604020202020204" pitchFamily="34" charset="0"/>
                <a:cs typeface="Arial" panose="020B0604020202020204" pitchFamily="34" charset="0"/>
              </a:rPr>
              <a:t>Organization</a:t>
            </a:r>
          </a:p>
          <a:p>
            <a:pPr algn="r"/>
            <a:r>
              <a:rPr lang="en-US" sz="2400" b="1" dirty="0" smtClean="0">
                <a:latin typeface="Arial" panose="020B0604020202020204" pitchFamily="34" charset="0"/>
                <a:cs typeface="Arial" panose="020B0604020202020204" pitchFamily="34" charset="0"/>
              </a:rPr>
              <a:t>Time Management</a:t>
            </a:r>
          </a:p>
          <a:p>
            <a:pPr algn="r"/>
            <a:r>
              <a:rPr lang="en-US" sz="2400" b="1" dirty="0" smtClean="0">
                <a:latin typeface="Arial" panose="020B0604020202020204" pitchFamily="34" charset="0"/>
                <a:cs typeface="Arial" panose="020B0604020202020204" pitchFamily="34" charset="0"/>
              </a:rPr>
              <a:t>Appearance        Continuous Learning</a:t>
            </a:r>
          </a:p>
          <a:p>
            <a:pPr algn="r"/>
            <a:r>
              <a:rPr lang="en-US" sz="2400" b="1" dirty="0" smtClean="0">
                <a:latin typeface="Arial" panose="020B0604020202020204" pitchFamily="34" charset="0"/>
                <a:cs typeface="Arial" panose="020B0604020202020204" pitchFamily="34" charset="0"/>
              </a:rPr>
              <a:t>Be a Good Team Player</a:t>
            </a:r>
          </a:p>
          <a:p>
            <a:pPr algn="r"/>
            <a:endParaRPr lang="en-US" sz="24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400" y="2826861"/>
            <a:ext cx="5408280" cy="3839879"/>
          </a:xfrm>
          <a:prstGeom prst="rect">
            <a:avLst/>
          </a:prstGeom>
        </p:spPr>
      </p:pic>
    </p:spTree>
    <p:extLst>
      <p:ext uri="{BB962C8B-B14F-4D97-AF65-F5344CB8AC3E}">
        <p14:creationId xmlns:p14="http://schemas.microsoft.com/office/powerpoint/2010/main" val="1942621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67645" y="0"/>
            <a:ext cx="6548396" cy="892552"/>
          </a:xfrm>
          <a:prstGeom prst="rect">
            <a:avLst/>
          </a:prstGeom>
          <a:noFill/>
        </p:spPr>
        <p:txBody>
          <a:bodyPr wrap="none" lIns="91440" tIns="45720" rIns="91440" bIns="45720">
            <a:spAutoFit/>
          </a:bodyPr>
          <a:lstStyle/>
          <a:p>
            <a:pPr algn="ctr"/>
            <a:r>
              <a:rPr lang="en-US" sz="5200" b="1" cap="none" spc="50" dirty="0" smtClean="0">
                <a:ln w="9525" cmpd="sng">
                  <a:noFill/>
                  <a:prstDash val="solid"/>
                </a:ln>
                <a:effectLst>
                  <a:glow rad="38100">
                    <a:schemeClr val="accent1">
                      <a:alpha val="40000"/>
                    </a:schemeClr>
                  </a:glow>
                </a:effectLst>
              </a:rPr>
              <a:t>YOUNG ADULTHOOD…</a:t>
            </a:r>
            <a:endParaRPr lang="en-US" sz="5200" b="1" cap="none" spc="50" dirty="0">
              <a:ln w="9525" cmpd="sng">
                <a:noFill/>
                <a:prstDash val="solid"/>
              </a:ln>
              <a:effectLst>
                <a:glow rad="38100">
                  <a:schemeClr val="accent1">
                    <a:alpha val="40000"/>
                  </a:schemeClr>
                </a:glow>
              </a:effectLst>
            </a:endParaRPr>
          </a:p>
        </p:txBody>
      </p:sp>
      <p:sp>
        <p:nvSpPr>
          <p:cNvPr id="8" name="TextBox 7"/>
          <p:cNvSpPr txBox="1"/>
          <p:nvPr/>
        </p:nvSpPr>
        <p:spPr>
          <a:xfrm>
            <a:off x="6522721" y="107721"/>
            <a:ext cx="5486400" cy="830997"/>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The job and income isn’t enough to achieve financial independence. </a:t>
            </a:r>
            <a:endParaRPr lang="en-US" sz="2400" b="1" dirty="0">
              <a:latin typeface="Arial" panose="020B0604020202020204" pitchFamily="34" charset="0"/>
              <a:cs typeface="Arial" panose="020B0604020202020204" pitchFamily="34" charset="0"/>
            </a:endParaRPr>
          </a:p>
        </p:txBody>
      </p:sp>
      <p:sp>
        <p:nvSpPr>
          <p:cNvPr id="9" name="TextBox 8"/>
          <p:cNvSpPr txBox="1"/>
          <p:nvPr/>
        </p:nvSpPr>
        <p:spPr>
          <a:xfrm>
            <a:off x="115245" y="815606"/>
            <a:ext cx="11893876" cy="1569660"/>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The young adult must learn to live within their ‘means’. Many young adults make the mistake of believing they are entitled to live in the same fashion as their parents are currently living, without thinking about the years it took their parents to get to that point. The individual can’t spend more than they are making!</a:t>
            </a:r>
            <a:endParaRPr lang="en-US" sz="2400" b="1" dirty="0">
              <a:latin typeface="Arial" panose="020B0604020202020204" pitchFamily="34" charset="0"/>
              <a:cs typeface="Arial" panose="020B0604020202020204" pitchFamily="34" charset="0"/>
            </a:endParaRPr>
          </a:p>
        </p:txBody>
      </p:sp>
      <p:sp>
        <p:nvSpPr>
          <p:cNvPr id="10" name="TextBox 9"/>
          <p:cNvSpPr txBox="1"/>
          <p:nvPr/>
        </p:nvSpPr>
        <p:spPr>
          <a:xfrm>
            <a:off x="267645" y="2507186"/>
            <a:ext cx="4167195" cy="3046988"/>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There are some common financial mistakes made by the young adult, because they are still developing that </a:t>
            </a:r>
            <a:r>
              <a:rPr lang="en-US" sz="2400" b="1" dirty="0" err="1" smtClean="0">
                <a:latin typeface="Arial" panose="020B0604020202020204" pitchFamily="34" charset="0"/>
                <a:cs typeface="Arial" panose="020B0604020202020204" pitchFamily="34" charset="0"/>
              </a:rPr>
              <a:t>postformal</a:t>
            </a:r>
            <a:r>
              <a:rPr lang="en-US" sz="2400" b="1" dirty="0" smtClean="0">
                <a:latin typeface="Arial" panose="020B0604020202020204" pitchFamily="34" charset="0"/>
                <a:cs typeface="Arial" panose="020B0604020202020204" pitchFamily="34" charset="0"/>
              </a:rPr>
              <a:t> thinking and lack experience in decision-making skills: </a:t>
            </a:r>
          </a:p>
          <a:p>
            <a:endParaRPr lang="en-US" sz="2400" b="1" dirty="0">
              <a:latin typeface="Arial" panose="020B0604020202020204" pitchFamily="34" charset="0"/>
              <a:cs typeface="Arial" panose="020B0604020202020204" pitchFamily="34" charset="0"/>
            </a:endParaRPr>
          </a:p>
        </p:txBody>
      </p:sp>
      <p:sp>
        <p:nvSpPr>
          <p:cNvPr id="11" name="TextBox 10"/>
          <p:cNvSpPr txBox="1"/>
          <p:nvPr/>
        </p:nvSpPr>
        <p:spPr>
          <a:xfrm>
            <a:off x="267645" y="5166360"/>
            <a:ext cx="11558595" cy="1569660"/>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1.  misunderstanding credit card use, and ending up in debt with large financing fees </a:t>
            </a:r>
          </a:p>
          <a:p>
            <a:r>
              <a:rPr lang="en-US" sz="2400" b="1" dirty="0" smtClean="0">
                <a:latin typeface="Arial" panose="020B0604020202020204" pitchFamily="34" charset="0"/>
                <a:cs typeface="Arial" panose="020B0604020202020204" pitchFamily="34" charset="0"/>
              </a:rPr>
              <a:t>2.  not shopping around for the best prices (avoid impulse purchases, and save in advance for large purchases instead of setting up payments </a:t>
            </a:r>
            <a:endParaRPr lang="en-US" sz="24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780" y="2410932"/>
            <a:ext cx="3870960" cy="2695619"/>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9680" y="2385266"/>
            <a:ext cx="2721285" cy="2721285"/>
          </a:xfrm>
          <a:prstGeom prst="rect">
            <a:avLst/>
          </a:prstGeom>
        </p:spPr>
      </p:pic>
    </p:spTree>
    <p:extLst>
      <p:ext uri="{BB962C8B-B14F-4D97-AF65-F5344CB8AC3E}">
        <p14:creationId xmlns:p14="http://schemas.microsoft.com/office/powerpoint/2010/main" val="1407887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0"/>
            <a:ext cx="6849376" cy="923330"/>
          </a:xfrm>
          <a:prstGeom prst="rect">
            <a:avLst/>
          </a:prstGeom>
          <a:noFill/>
        </p:spPr>
        <p:txBody>
          <a:bodyPr wrap="none" lIns="91440" tIns="45720" rIns="91440" bIns="45720">
            <a:spAutoFit/>
          </a:bodyPr>
          <a:lstStyle/>
          <a:p>
            <a:pPr algn="ctr"/>
            <a:r>
              <a:rPr lang="en-US" sz="5400" b="1" cap="none" spc="50" dirty="0" smtClean="0">
                <a:ln w="9525" cmpd="sng">
                  <a:noFill/>
                  <a:prstDash val="solid"/>
                </a:ln>
                <a:effectLst>
                  <a:glow rad="38100">
                    <a:schemeClr val="accent1">
                      <a:alpha val="40000"/>
                    </a:schemeClr>
                  </a:glow>
                </a:effectLst>
              </a:rPr>
              <a:t>YOUNG ADULTHOOD…</a:t>
            </a:r>
            <a:endParaRPr lang="en-US" sz="5400" b="1" cap="none" spc="50" dirty="0">
              <a:ln w="9525" cmpd="sng">
                <a:noFill/>
                <a:prstDash val="solid"/>
              </a:ln>
              <a:effectLst>
                <a:glow rad="38100">
                  <a:schemeClr val="accent1">
                    <a:alpha val="40000"/>
                  </a:schemeClr>
                </a:glow>
              </a:effectLst>
            </a:endParaRPr>
          </a:p>
        </p:txBody>
      </p:sp>
      <p:sp>
        <p:nvSpPr>
          <p:cNvPr id="4" name="TextBox 3"/>
          <p:cNvSpPr txBox="1"/>
          <p:nvPr/>
        </p:nvSpPr>
        <p:spPr>
          <a:xfrm>
            <a:off x="165964" y="901024"/>
            <a:ext cx="11860072" cy="120032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The transition from adolescence to stages of adulthood is linked less to chronological age or specific biological events, and more to personal, social, and cultural forces or events.</a:t>
            </a:r>
            <a:endParaRPr lang="en-US" sz="2400" b="1"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412" y="2304732"/>
            <a:ext cx="7687668" cy="4324313"/>
          </a:xfrm>
          <a:prstGeom prst="rect">
            <a:avLst/>
          </a:prstGeom>
        </p:spPr>
      </p:pic>
      <p:sp>
        <p:nvSpPr>
          <p:cNvPr id="7" name="TextBox 6"/>
          <p:cNvSpPr txBox="1"/>
          <p:nvPr/>
        </p:nvSpPr>
        <p:spPr>
          <a:xfrm>
            <a:off x="7879080" y="1897975"/>
            <a:ext cx="4146956" cy="4893647"/>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 Events that occur at relatively specific times and that are shared by most people are called ‘normative events’. We rely upon culturally defined social milestones to mark adult development. These milestones are largely defined by choices of roles and relationships, the most important of which involve family and career.</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249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33CC33"/>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67645" y="0"/>
            <a:ext cx="6548396" cy="892552"/>
          </a:xfrm>
          <a:prstGeom prst="rect">
            <a:avLst/>
          </a:prstGeom>
          <a:noFill/>
        </p:spPr>
        <p:txBody>
          <a:bodyPr wrap="none" lIns="91440" tIns="45720" rIns="91440" bIns="45720">
            <a:spAutoFit/>
          </a:bodyPr>
          <a:lstStyle/>
          <a:p>
            <a:pPr algn="ctr"/>
            <a:r>
              <a:rPr lang="en-US" sz="5200" b="1" cap="none" spc="50" dirty="0" smtClean="0">
                <a:ln w="9525" cmpd="sng">
                  <a:noFill/>
                  <a:prstDash val="solid"/>
                </a:ln>
                <a:effectLst>
                  <a:glow rad="38100">
                    <a:schemeClr val="accent1">
                      <a:alpha val="40000"/>
                    </a:schemeClr>
                  </a:glow>
                </a:effectLst>
              </a:rPr>
              <a:t>YOUNG ADULTHOOD…</a:t>
            </a:r>
            <a:endParaRPr lang="en-US" sz="5200" b="1" cap="none" spc="50" dirty="0">
              <a:ln w="9525" cmpd="sng">
                <a:noFill/>
                <a:prstDash val="solid"/>
              </a:ln>
              <a:effectLst>
                <a:glow rad="38100">
                  <a:schemeClr val="accent1">
                    <a:alpha val="40000"/>
                  </a:schemeClr>
                </a:glow>
              </a:effectLst>
            </a:endParaRPr>
          </a:p>
        </p:txBody>
      </p:sp>
      <p:sp>
        <p:nvSpPr>
          <p:cNvPr id="10" name="TextBox 9"/>
          <p:cNvSpPr txBox="1"/>
          <p:nvPr/>
        </p:nvSpPr>
        <p:spPr>
          <a:xfrm>
            <a:off x="152400" y="3634946"/>
            <a:ext cx="11887200" cy="3046988"/>
          </a:xfrm>
          <a:prstGeom prst="rect">
            <a:avLst/>
          </a:prstGeom>
          <a:noFill/>
        </p:spPr>
        <p:txBody>
          <a:bodyPr wrap="square" rtlCol="0">
            <a:spAutoFit/>
          </a:bodyPr>
          <a:lstStyle/>
          <a:p>
            <a:pPr marL="457200" indent="-457200">
              <a:buAutoNum type="arabicPeriod" startAt="3"/>
            </a:pPr>
            <a:r>
              <a:rPr lang="en-US" sz="2400" b="1" dirty="0" smtClean="0">
                <a:latin typeface="Arial" panose="020B0604020202020204" pitchFamily="34" charset="0"/>
                <a:cs typeface="Arial" panose="020B0604020202020204" pitchFamily="34" charset="0"/>
              </a:rPr>
              <a:t>not preparing and following a budget (especially limiting spending on non-essential items)</a:t>
            </a:r>
          </a:p>
          <a:p>
            <a:pPr marL="457200" indent="-457200">
              <a:buAutoNum type="arabicPeriod" startAt="3"/>
            </a:pPr>
            <a:r>
              <a:rPr lang="en-US" sz="2400" b="1" dirty="0" smtClean="0">
                <a:latin typeface="Arial" panose="020B0604020202020204" pitchFamily="34" charset="0"/>
                <a:cs typeface="Arial" panose="020B0604020202020204" pitchFamily="34" charset="0"/>
              </a:rPr>
              <a:t>failing to realize how little purchases add up </a:t>
            </a:r>
          </a:p>
          <a:p>
            <a:pPr marL="457200" indent="-457200">
              <a:buAutoNum type="arabicPeriod" startAt="3"/>
            </a:pPr>
            <a:r>
              <a:rPr lang="en-US" sz="2400" b="1" dirty="0" smtClean="0">
                <a:latin typeface="Arial" panose="020B0604020202020204" pitchFamily="34" charset="0"/>
                <a:cs typeface="Arial" panose="020B0604020202020204" pitchFamily="34" charset="0"/>
              </a:rPr>
              <a:t>forgetting about automatic payments you set up from your bank account </a:t>
            </a:r>
          </a:p>
          <a:p>
            <a:pPr marL="457200" indent="-457200">
              <a:buAutoNum type="arabicPeriod" startAt="3"/>
            </a:pPr>
            <a:r>
              <a:rPr lang="en-US" sz="2400" b="1" dirty="0" smtClean="0">
                <a:latin typeface="Arial" panose="020B0604020202020204" pitchFamily="34" charset="0"/>
                <a:cs typeface="Arial" panose="020B0604020202020204" pitchFamily="34" charset="0"/>
              </a:rPr>
              <a:t>opening an account with a significant other (without a formal, legal commitment, you may not have the ability to protect yourself financially) </a:t>
            </a:r>
          </a:p>
          <a:p>
            <a:pPr marL="457200" indent="-457200">
              <a:buAutoNum type="arabicPeriod" startAt="3"/>
            </a:pPr>
            <a:r>
              <a:rPr lang="en-US" sz="2400" b="1" dirty="0" smtClean="0">
                <a:latin typeface="Arial" panose="020B0604020202020204" pitchFamily="34" charset="0"/>
                <a:cs typeface="Arial" panose="020B0604020202020204" pitchFamily="34" charset="0"/>
              </a:rPr>
              <a:t>not protecting your assets or income from loss (having the right insurance) </a:t>
            </a:r>
          </a:p>
          <a:p>
            <a:pPr marL="457200" indent="-457200">
              <a:buAutoNum type="arabicPeriod" startAt="3"/>
            </a:pPr>
            <a:r>
              <a:rPr lang="en-US" sz="2400" b="1" dirty="0" smtClean="0">
                <a:latin typeface="Arial" panose="020B0604020202020204" pitchFamily="34" charset="0"/>
                <a:cs typeface="Arial" panose="020B0604020202020204" pitchFamily="34" charset="0"/>
              </a:rPr>
              <a:t>not saving for the future </a:t>
            </a:r>
            <a:endParaRPr lang="en-US" sz="24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0723" y="372662"/>
            <a:ext cx="3801717" cy="326228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 y="799440"/>
            <a:ext cx="3981196" cy="265943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5058" y="799440"/>
            <a:ext cx="3928505" cy="2659439"/>
          </a:xfrm>
          <a:prstGeom prst="rect">
            <a:avLst/>
          </a:prstGeom>
        </p:spPr>
      </p:pic>
    </p:spTree>
    <p:extLst>
      <p:ext uri="{BB962C8B-B14F-4D97-AF65-F5344CB8AC3E}">
        <p14:creationId xmlns:p14="http://schemas.microsoft.com/office/powerpoint/2010/main" val="1558394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67645" y="0"/>
            <a:ext cx="6548396" cy="892552"/>
          </a:xfrm>
          <a:prstGeom prst="rect">
            <a:avLst/>
          </a:prstGeom>
          <a:noFill/>
        </p:spPr>
        <p:txBody>
          <a:bodyPr wrap="none" lIns="91440" tIns="45720" rIns="91440" bIns="45720">
            <a:spAutoFit/>
          </a:bodyPr>
          <a:lstStyle/>
          <a:p>
            <a:pPr algn="ctr"/>
            <a:r>
              <a:rPr lang="en-US" sz="5200" b="1" cap="none" spc="50" dirty="0" smtClean="0">
                <a:ln w="9525" cmpd="sng">
                  <a:noFill/>
                  <a:prstDash val="solid"/>
                </a:ln>
                <a:effectLst>
                  <a:glow rad="38100">
                    <a:schemeClr val="accent1">
                      <a:alpha val="40000"/>
                    </a:schemeClr>
                  </a:glow>
                </a:effectLst>
              </a:rPr>
              <a:t>YOUNG ADULTHOOD…</a:t>
            </a:r>
            <a:endParaRPr lang="en-US" sz="5200" b="1" cap="none" spc="50" dirty="0">
              <a:ln w="9525" cmpd="sng">
                <a:noFill/>
                <a:prstDash val="solid"/>
              </a:ln>
              <a:effectLst>
                <a:glow rad="38100">
                  <a:schemeClr val="accent1">
                    <a:alpha val="40000"/>
                  </a:schemeClr>
                </a:glow>
              </a:effectLst>
            </a:endParaRPr>
          </a:p>
        </p:txBody>
      </p:sp>
      <p:sp>
        <p:nvSpPr>
          <p:cNvPr id="4" name="TextBox 3"/>
          <p:cNvSpPr txBox="1"/>
          <p:nvPr/>
        </p:nvSpPr>
        <p:spPr>
          <a:xfrm>
            <a:off x="6248401" y="149840"/>
            <a:ext cx="5836920" cy="3170099"/>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        Cultural norms for young adults: </a:t>
            </a:r>
          </a:p>
          <a:p>
            <a:r>
              <a:rPr lang="en-US" sz="800" b="1" dirty="0" smtClean="0">
                <a:latin typeface="Arial" panose="020B0604020202020204" pitchFamily="34" charset="0"/>
                <a:cs typeface="Arial" panose="020B0604020202020204" pitchFamily="34" charset="0"/>
              </a:rPr>
              <a:t> a</a:t>
            </a:r>
          </a:p>
          <a:p>
            <a:pPr marL="914400" lvl="1" indent="-457200">
              <a:buFont typeface="+mj-lt"/>
              <a:buAutoNum type="arabicPeriod"/>
            </a:pPr>
            <a:r>
              <a:rPr lang="en-US" sz="2400" b="1" dirty="0" smtClean="0">
                <a:latin typeface="Arial" panose="020B0604020202020204" pitchFamily="34" charset="0"/>
                <a:cs typeface="Arial" panose="020B0604020202020204" pitchFamily="34" charset="0"/>
              </a:rPr>
              <a:t>graduating from high school </a:t>
            </a:r>
          </a:p>
          <a:p>
            <a:pPr marL="914400" lvl="1" indent="-457200">
              <a:buFont typeface="+mj-lt"/>
              <a:buAutoNum type="arabicPeriod"/>
            </a:pPr>
            <a:r>
              <a:rPr lang="en-US" sz="2400" b="1" dirty="0" smtClean="0">
                <a:latin typeface="Arial" panose="020B0604020202020204" pitchFamily="34" charset="0"/>
                <a:cs typeface="Arial" panose="020B0604020202020204" pitchFamily="34" charset="0"/>
              </a:rPr>
              <a:t>starting down a career path </a:t>
            </a:r>
          </a:p>
          <a:p>
            <a:pPr marL="914400" lvl="1" indent="-457200">
              <a:buFont typeface="+mj-lt"/>
              <a:buAutoNum type="arabicPeriod"/>
            </a:pPr>
            <a:r>
              <a:rPr lang="en-US" sz="2400" b="1" dirty="0" smtClean="0">
                <a:latin typeface="Arial" panose="020B0604020202020204" pitchFamily="34" charset="0"/>
                <a:cs typeface="Arial" panose="020B0604020202020204" pitchFamily="34" charset="0"/>
              </a:rPr>
              <a:t>financial independence</a:t>
            </a:r>
          </a:p>
          <a:p>
            <a:pPr marL="914400" lvl="1" indent="-457200">
              <a:buFont typeface="+mj-lt"/>
              <a:buAutoNum type="arabicPeriod"/>
            </a:pPr>
            <a:r>
              <a:rPr lang="en-US" sz="2400" b="1" dirty="0" smtClean="0">
                <a:latin typeface="Arial" panose="020B0604020202020204" pitchFamily="34" charset="0"/>
                <a:cs typeface="Arial" panose="020B0604020202020204" pitchFamily="34" charset="0"/>
              </a:rPr>
              <a:t>moving out of the parent’s home</a:t>
            </a:r>
          </a:p>
          <a:p>
            <a:pPr marL="914400" lvl="1" indent="-457200">
              <a:buFont typeface="+mj-lt"/>
              <a:buAutoNum type="arabicPeriod"/>
            </a:pPr>
            <a:r>
              <a:rPr lang="en-US" sz="2400" b="1" u="sng" dirty="0" smtClean="0">
                <a:latin typeface="Arial" panose="020B0604020202020204" pitchFamily="34" charset="0"/>
                <a:cs typeface="Arial" panose="020B0604020202020204" pitchFamily="34" charset="0"/>
              </a:rPr>
              <a:t>entering into a committed relationship</a:t>
            </a:r>
          </a:p>
          <a:p>
            <a:endParaRPr lang="en-US" sz="2400" b="1" dirty="0" smtClean="0">
              <a:latin typeface="Arial" panose="020B0604020202020204" pitchFamily="34" charset="0"/>
              <a:cs typeface="Arial" panose="020B0604020202020204" pitchFamily="34" charset="0"/>
            </a:endParaRPr>
          </a:p>
        </p:txBody>
      </p:sp>
      <p:sp>
        <p:nvSpPr>
          <p:cNvPr id="5" name="TextBox 4"/>
          <p:cNvSpPr txBox="1"/>
          <p:nvPr/>
        </p:nvSpPr>
        <p:spPr>
          <a:xfrm>
            <a:off x="160966" y="892552"/>
            <a:ext cx="6285555" cy="1569660"/>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Erikson’s 6</a:t>
            </a:r>
            <a:r>
              <a:rPr lang="en-US" sz="2400" b="1" baseline="30000" dirty="0" smtClean="0">
                <a:latin typeface="Arial" panose="020B0604020202020204" pitchFamily="34" charset="0"/>
                <a:cs typeface="Arial" panose="020B0604020202020204" pitchFamily="34" charset="0"/>
              </a:rPr>
              <a:t>th</a:t>
            </a:r>
            <a:r>
              <a:rPr lang="en-US" sz="2400" b="1" dirty="0" smtClean="0">
                <a:latin typeface="Arial" panose="020B0604020202020204" pitchFamily="34" charset="0"/>
                <a:cs typeface="Arial" panose="020B0604020202020204" pitchFamily="34" charset="0"/>
              </a:rPr>
              <a:t> stage of psychosocial development is INTIMACY, entering into a committed relationship. Not achieving this can lead to feelings of isolation.  </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160966" y="5120640"/>
            <a:ext cx="11924355" cy="1569660"/>
          </a:xfrm>
          <a:prstGeom prst="rect">
            <a:avLst/>
          </a:prstGeom>
          <a:noFill/>
        </p:spPr>
        <p:txBody>
          <a:bodyPr wrap="square" rtlCol="0">
            <a:spAutoFit/>
          </a:bodyPr>
          <a:lstStyle/>
          <a:p>
            <a:pPr algn="ctr"/>
            <a:r>
              <a:rPr lang="en-US" sz="2400" b="1" dirty="0" smtClean="0">
                <a:effectLst/>
                <a:latin typeface="Arial" panose="020B0604020202020204" pitchFamily="34" charset="0"/>
                <a:cs typeface="Arial" panose="020B0604020202020204" pitchFamily="34" charset="0"/>
              </a:rPr>
              <a:t>Defined, intimacy means a close, familiar, and usually affectionate or loving personal relationship with another person. It is ‘reciprocal’… two-sided. It may or may </a:t>
            </a:r>
            <a:r>
              <a:rPr lang="en-US" sz="2400" b="1" dirty="0" smtClean="0">
                <a:latin typeface="Arial" panose="020B0604020202020204" pitchFamily="34" charset="0"/>
                <a:cs typeface="Arial" panose="020B0604020202020204" pitchFamily="34" charset="0"/>
              </a:rPr>
              <a:t>not include sexual intimacy. It may or may not end in marriage, which may depend on the laws of your state. </a:t>
            </a:r>
            <a:endParaRPr lang="en-US" sz="24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7343" t="33440"/>
          <a:stretch/>
        </p:blipFill>
        <p:spPr>
          <a:xfrm>
            <a:off x="502922" y="2462212"/>
            <a:ext cx="4983480" cy="268839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50363" y="2904683"/>
            <a:ext cx="3368884" cy="2245923"/>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4933"/>
          <a:stretch/>
        </p:blipFill>
        <p:spPr>
          <a:xfrm>
            <a:off x="9852685" y="2602076"/>
            <a:ext cx="1890557" cy="2518504"/>
          </a:xfrm>
          <a:prstGeom prst="rect">
            <a:avLst/>
          </a:prstGeom>
        </p:spPr>
      </p:pic>
    </p:spTree>
    <p:extLst>
      <p:ext uri="{BB962C8B-B14F-4D97-AF65-F5344CB8AC3E}">
        <p14:creationId xmlns:p14="http://schemas.microsoft.com/office/powerpoint/2010/main" val="3795397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155" y="0"/>
            <a:ext cx="6548396" cy="892552"/>
          </a:xfrm>
          <a:prstGeom prst="rect">
            <a:avLst/>
          </a:prstGeom>
          <a:noFill/>
        </p:spPr>
        <p:txBody>
          <a:bodyPr wrap="none" lIns="91440" tIns="45720" rIns="91440" bIns="45720">
            <a:spAutoFit/>
          </a:bodyPr>
          <a:lstStyle/>
          <a:p>
            <a:pPr algn="ctr"/>
            <a:r>
              <a:rPr lang="en-US" sz="5200" b="1" cap="none" spc="50" dirty="0" smtClean="0">
                <a:ln w="9525" cmpd="sng">
                  <a:noFill/>
                  <a:prstDash val="solid"/>
                </a:ln>
                <a:effectLst>
                  <a:glow rad="38100">
                    <a:schemeClr val="accent1">
                      <a:alpha val="40000"/>
                    </a:schemeClr>
                  </a:glow>
                </a:effectLst>
              </a:rPr>
              <a:t>YOUNG ADULTHOOD…</a:t>
            </a:r>
            <a:endParaRPr lang="en-US" sz="5200" b="1" cap="none" spc="50" dirty="0">
              <a:ln w="9525" cmpd="sng">
                <a:noFill/>
                <a:prstDash val="solid"/>
              </a:ln>
              <a:effectLst>
                <a:glow rad="38100">
                  <a:schemeClr val="accent1">
                    <a:alpha val="40000"/>
                  </a:schemeClr>
                </a:glow>
              </a:effectLst>
            </a:endParaRPr>
          </a:p>
        </p:txBody>
      </p:sp>
      <p:sp>
        <p:nvSpPr>
          <p:cNvPr id="4" name="TextBox 3"/>
          <p:cNvSpPr txBox="1"/>
          <p:nvPr/>
        </p:nvSpPr>
        <p:spPr>
          <a:xfrm>
            <a:off x="0" y="689873"/>
            <a:ext cx="9991769" cy="2308324"/>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 Robert </a:t>
            </a:r>
            <a:r>
              <a:rPr lang="en-US" sz="2400" b="1" dirty="0" err="1" smtClean="0">
                <a:latin typeface="Arial" panose="020B0604020202020204" pitchFamily="34" charset="0"/>
                <a:cs typeface="Arial" panose="020B0604020202020204" pitchFamily="34" charset="0"/>
              </a:rPr>
              <a:t>Havighurst</a:t>
            </a:r>
            <a:r>
              <a:rPr lang="en-US" sz="2400" b="1" dirty="0" smtClean="0">
                <a:latin typeface="Arial" panose="020B0604020202020204" pitchFamily="34" charset="0"/>
                <a:cs typeface="Arial" panose="020B0604020202020204" pitchFamily="34" charset="0"/>
              </a:rPr>
              <a:t> (1900-1991) started his career as a physicist, but switched to education in 1928. He theorized about different periods of the lifespan, and tasks that needed to be accomplished during each period. He applied his theory to educational practices, as well as becoming an authority on ageing. </a:t>
            </a:r>
            <a:r>
              <a:rPr lang="en-US" sz="2400" b="1" dirty="0" err="1" smtClean="0">
                <a:latin typeface="Arial" panose="020B0604020202020204" pitchFamily="34" charset="0"/>
                <a:cs typeface="Arial" panose="020B0604020202020204" pitchFamily="34" charset="0"/>
              </a:rPr>
              <a:t>Havighurst</a:t>
            </a:r>
            <a:r>
              <a:rPr lang="en-US" sz="2400" b="1" dirty="0" smtClean="0">
                <a:latin typeface="Arial" panose="020B0604020202020204" pitchFamily="34" charset="0"/>
                <a:cs typeface="Arial" panose="020B0604020202020204" pitchFamily="34" charset="0"/>
              </a:rPr>
              <a:t> devoted the first 3 tasks of his young adult stage to finding ‘love’.    </a:t>
            </a:r>
            <a:endParaRPr lang="en-US" sz="2400" b="1" dirty="0">
              <a:latin typeface="Arial" panose="020B0604020202020204" pitchFamily="34" charset="0"/>
              <a:cs typeface="Arial" panose="020B0604020202020204" pitchFamily="34" charset="0"/>
            </a:endParaRPr>
          </a:p>
        </p:txBody>
      </p:sp>
      <p:sp>
        <p:nvSpPr>
          <p:cNvPr id="5" name="TextBox 4"/>
          <p:cNvSpPr txBox="1"/>
          <p:nvPr/>
        </p:nvSpPr>
        <p:spPr>
          <a:xfrm>
            <a:off x="117155" y="2998197"/>
            <a:ext cx="8473440" cy="3785652"/>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Developmental Tasks of Early Adulthood </a:t>
            </a:r>
          </a:p>
          <a:p>
            <a:r>
              <a:rPr lang="en-US" sz="2400" b="1" dirty="0" smtClean="0">
                <a:latin typeface="Arial" panose="020B0604020202020204" pitchFamily="34" charset="0"/>
                <a:cs typeface="Arial" panose="020B0604020202020204" pitchFamily="34" charset="0"/>
              </a:rPr>
              <a:t>1. Selecting a mate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2. Achieving a masculine or feminine social role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3. Learning to live with a marriage partner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4. Starting a family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5. Rearing children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6. Managing a home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7. Getting started in an occupation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8. Taking on civic responsibility </a:t>
            </a:r>
            <a:br>
              <a:rPr lang="en-US" sz="2400" b="1"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9. Finding a congenial social group </a:t>
            </a:r>
            <a:endParaRPr lang="en-US" sz="2400" b="1"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1769" y="257810"/>
            <a:ext cx="1788751" cy="263779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20771" t="5728" r="20964" b="10261"/>
          <a:stretch/>
        </p:blipFill>
        <p:spPr>
          <a:xfrm>
            <a:off x="7178040" y="3185513"/>
            <a:ext cx="4739640" cy="3306727"/>
          </a:xfrm>
          <a:prstGeom prst="rect">
            <a:avLst/>
          </a:prstGeom>
        </p:spPr>
      </p:pic>
    </p:spTree>
    <p:extLst>
      <p:ext uri="{BB962C8B-B14F-4D97-AF65-F5344CB8AC3E}">
        <p14:creationId xmlns:p14="http://schemas.microsoft.com/office/powerpoint/2010/main" val="4124713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7160" y="0"/>
            <a:ext cx="6548396" cy="892552"/>
          </a:xfrm>
          <a:prstGeom prst="rect">
            <a:avLst/>
          </a:prstGeom>
          <a:noFill/>
        </p:spPr>
        <p:txBody>
          <a:bodyPr wrap="none" lIns="91440" tIns="45720" rIns="91440" bIns="45720">
            <a:spAutoFit/>
          </a:bodyPr>
          <a:lstStyle/>
          <a:p>
            <a:pPr algn="ctr"/>
            <a:r>
              <a:rPr lang="en-US" sz="5200" b="1" cap="none" spc="50" dirty="0" smtClean="0">
                <a:ln w="9525" cmpd="sng">
                  <a:noFill/>
                  <a:prstDash val="solid"/>
                </a:ln>
                <a:effectLst>
                  <a:glow rad="38100">
                    <a:schemeClr val="accent1">
                      <a:alpha val="40000"/>
                    </a:schemeClr>
                  </a:glow>
                </a:effectLst>
              </a:rPr>
              <a:t>YOUNG ADULTHOOD…</a:t>
            </a:r>
            <a:endParaRPr lang="en-US" sz="5200" b="1" cap="none" spc="50" dirty="0">
              <a:ln w="9525" cmpd="sng">
                <a:noFill/>
                <a:prstDash val="solid"/>
              </a:ln>
              <a:effectLst>
                <a:glow rad="38100">
                  <a:schemeClr val="accent1">
                    <a:alpha val="40000"/>
                  </a:schemeClr>
                </a:glow>
              </a:effectLst>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042" y="827350"/>
            <a:ext cx="2871158" cy="2028952"/>
          </a:xfrm>
          <a:prstGeom prst="rect">
            <a:avLst/>
          </a:prstGeom>
        </p:spPr>
      </p:pic>
      <p:sp>
        <p:nvSpPr>
          <p:cNvPr id="9" name="TextBox 8"/>
          <p:cNvSpPr txBox="1"/>
          <p:nvPr/>
        </p:nvSpPr>
        <p:spPr>
          <a:xfrm>
            <a:off x="6548396" y="117693"/>
            <a:ext cx="5460724" cy="6740307"/>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There are health benefits to being in a healthy, long-term close relationship with your family, a friend, or a partner. Many people can be just as happy and fulfilled without being part of a couple. Current health research shows healthy relationships correlate to lower blood pressure, less anxiety, less substance abuse, and even longer life. Despite the stigma in some social circles that accompanies being single, it’s important not to enter a relationship just to “fit in.” Being alone and being lonely are not the same thing. Staying in a bad relationship is unhealthy and emotionally draining. </a:t>
            </a:r>
          </a:p>
        </p:txBody>
      </p:sp>
      <p:sp>
        <p:nvSpPr>
          <p:cNvPr id="7" name="TextBox 6"/>
          <p:cNvSpPr txBox="1"/>
          <p:nvPr/>
        </p:nvSpPr>
        <p:spPr>
          <a:xfrm>
            <a:off x="137160" y="3429000"/>
            <a:ext cx="6411236" cy="3416320"/>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When looking for a long-term partner, do not have a predetermined set of expectations such as appearance, how the relationship should progress, and roles each partner should fulfill.  Expectations may be based on your family history, influence of your peer group, your past experiences, or even ideals portrayed in movies and TV shows. </a:t>
            </a:r>
            <a:endParaRPr lang="en-US" sz="24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0082" y="1100664"/>
            <a:ext cx="3400225" cy="2269490"/>
          </a:xfrm>
          <a:prstGeom prst="rect">
            <a:avLst/>
          </a:prstGeom>
        </p:spPr>
      </p:pic>
    </p:spTree>
    <p:extLst>
      <p:ext uri="{BB962C8B-B14F-4D97-AF65-F5344CB8AC3E}">
        <p14:creationId xmlns:p14="http://schemas.microsoft.com/office/powerpoint/2010/main" val="3569251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155" y="257810"/>
            <a:ext cx="6849376" cy="923330"/>
          </a:xfrm>
          <a:prstGeom prst="rect">
            <a:avLst/>
          </a:prstGeom>
          <a:noFill/>
        </p:spPr>
        <p:txBody>
          <a:bodyPr wrap="none" lIns="91440" tIns="45720" rIns="91440" bIns="45720">
            <a:spAutoFit/>
          </a:bodyPr>
          <a:lstStyle/>
          <a:p>
            <a:pPr algn="ctr"/>
            <a:r>
              <a:rPr lang="en-US" sz="5400" b="1" cap="none" spc="50" dirty="0" smtClean="0">
                <a:ln w="9525" cmpd="sng">
                  <a:noFill/>
                  <a:prstDash val="solid"/>
                </a:ln>
                <a:effectLst>
                  <a:glow rad="38100">
                    <a:schemeClr val="accent1">
                      <a:alpha val="40000"/>
                    </a:schemeClr>
                  </a:glow>
                </a:effectLst>
              </a:rPr>
              <a:t>YOUNG ADULTHOOD…</a:t>
            </a:r>
            <a:endParaRPr lang="en-US" sz="5400" b="1" cap="none" spc="50" dirty="0">
              <a:ln w="9525" cmpd="sng">
                <a:noFill/>
                <a:prstDash val="solid"/>
              </a:ln>
              <a:effectLst>
                <a:glow rad="38100">
                  <a:schemeClr val="accent1">
                    <a:alpha val="40000"/>
                  </a:schemeClr>
                </a:glow>
              </a:effectLs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56" y="1135514"/>
            <a:ext cx="5203031" cy="5304061"/>
          </a:xfrm>
          <a:prstGeom prst="rect">
            <a:avLst/>
          </a:prstGeom>
        </p:spPr>
      </p:pic>
      <p:sp>
        <p:nvSpPr>
          <p:cNvPr id="7" name="TextBox 6"/>
          <p:cNvSpPr txBox="1"/>
          <p:nvPr/>
        </p:nvSpPr>
        <p:spPr>
          <a:xfrm>
            <a:off x="5500686" y="2816966"/>
            <a:ext cx="6691313" cy="378565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He distinguishes between friendships (liking), infatuations (sexual attraction/passion that lacks true closeness), committed relationships (they lack passion and closeness, but exist for other reasons), and complete, fulfilling love, or consummate love (that combines intimacy, passion, and commitment). A relationship encompassing two or more qualities is more likely to be long-lasting.</a:t>
            </a:r>
            <a:endParaRPr lang="en-US" sz="2400" b="1"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2700" y="207050"/>
            <a:ext cx="1828800" cy="2463800"/>
          </a:xfrm>
          <a:prstGeom prst="rect">
            <a:avLst/>
          </a:prstGeom>
        </p:spPr>
      </p:pic>
      <p:sp>
        <p:nvSpPr>
          <p:cNvPr id="9" name="TextBox 8"/>
          <p:cNvSpPr txBox="1"/>
          <p:nvPr/>
        </p:nvSpPr>
        <p:spPr>
          <a:xfrm>
            <a:off x="5500687" y="999262"/>
            <a:ext cx="4672013" cy="1200329"/>
          </a:xfrm>
          <a:prstGeom prst="rect">
            <a:avLst/>
          </a:prstGeom>
          <a:noFill/>
        </p:spPr>
        <p:txBody>
          <a:bodyPr wrap="square" rtlCol="0">
            <a:spAutoFit/>
          </a:bodyPr>
          <a:lstStyle/>
          <a:p>
            <a:pPr algn="ctr"/>
            <a:r>
              <a:rPr lang="en-US" sz="2400" b="1" smtClean="0">
                <a:latin typeface="Arial" panose="020B0604020202020204" pitchFamily="34" charset="0"/>
                <a:cs typeface="Arial" panose="020B0604020202020204" pitchFamily="34" charset="0"/>
              </a:rPr>
              <a:t>Psychologist Robert Sternberg (1949-  ) developed the Triangular Theory of Love.</a:t>
            </a:r>
            <a:endParaRPr lang="en-US" sz="2400" dirty="0"/>
          </a:p>
        </p:txBody>
      </p:sp>
    </p:spTree>
    <p:extLst>
      <p:ext uri="{BB962C8B-B14F-4D97-AF65-F5344CB8AC3E}">
        <p14:creationId xmlns:p14="http://schemas.microsoft.com/office/powerpoint/2010/main" val="1807875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155" y="0"/>
            <a:ext cx="6548396" cy="892552"/>
          </a:xfrm>
          <a:prstGeom prst="rect">
            <a:avLst/>
          </a:prstGeom>
          <a:noFill/>
        </p:spPr>
        <p:txBody>
          <a:bodyPr wrap="none" lIns="91440" tIns="45720" rIns="91440" bIns="45720">
            <a:spAutoFit/>
          </a:bodyPr>
          <a:lstStyle/>
          <a:p>
            <a:pPr algn="ctr"/>
            <a:r>
              <a:rPr lang="en-US" sz="5200" b="1" cap="none" spc="50" dirty="0" smtClean="0">
                <a:ln w="9525" cmpd="sng">
                  <a:noFill/>
                  <a:prstDash val="solid"/>
                </a:ln>
                <a:effectLst>
                  <a:glow rad="38100">
                    <a:schemeClr val="accent1">
                      <a:alpha val="40000"/>
                    </a:schemeClr>
                  </a:glow>
                </a:effectLst>
              </a:rPr>
              <a:t>YOUNG ADULTHOOD…</a:t>
            </a:r>
            <a:endParaRPr lang="en-US" sz="5200" b="1" cap="none" spc="50" dirty="0">
              <a:ln w="9525" cmpd="sng">
                <a:noFill/>
                <a:prstDash val="solid"/>
              </a:ln>
              <a:effectLst>
                <a:glow rad="38100">
                  <a:schemeClr val="accent1">
                    <a:alpha val="40000"/>
                  </a:schemeClr>
                </a:glow>
              </a:effectLst>
            </a:endParaRPr>
          </a:p>
        </p:txBody>
      </p:sp>
      <p:sp>
        <p:nvSpPr>
          <p:cNvPr id="11" name="TextBox 10"/>
          <p:cNvSpPr txBox="1"/>
          <p:nvPr/>
        </p:nvSpPr>
        <p:spPr>
          <a:xfrm>
            <a:off x="117155" y="746066"/>
            <a:ext cx="5521645" cy="193899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But both men and women experience the same core emotions such as sadness, anger, fear, and joy, but they sometimes express their feelings differently. </a:t>
            </a:r>
            <a:endParaRPr lang="en-US" sz="2400" b="1" dirty="0">
              <a:latin typeface="Arial" panose="020B0604020202020204" pitchFamily="34" charset="0"/>
              <a:cs typeface="Arial" panose="020B0604020202020204" pitchFamily="34" charset="0"/>
            </a:endParaRPr>
          </a:p>
        </p:txBody>
      </p:sp>
      <p:sp>
        <p:nvSpPr>
          <p:cNvPr id="12" name="TextBox 11"/>
          <p:cNvSpPr txBox="1"/>
          <p:nvPr/>
        </p:nvSpPr>
        <p:spPr>
          <a:xfrm>
            <a:off x="5755955" y="113436"/>
            <a:ext cx="6304556" cy="2677656"/>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Love is rarely static, but that doesn’t mean love or physical attraction is doomed to fade over time. As we age, both men and women have fewer sexual hormones but emotion often influences passion more than hormones, and sexual passion can become stronger over time.</a:t>
            </a:r>
            <a:endParaRPr lang="en-US" sz="2400" b="1" dirty="0">
              <a:latin typeface="Arial" panose="020B0604020202020204" pitchFamily="34" charset="0"/>
              <a:cs typeface="Arial" panose="020B0604020202020204" pitchFamily="34" charset="0"/>
            </a:endParaRPr>
          </a:p>
        </p:txBody>
      </p:sp>
      <p:sp>
        <p:nvSpPr>
          <p:cNvPr id="13" name="TextBox 12"/>
          <p:cNvSpPr txBox="1"/>
          <p:nvPr/>
        </p:nvSpPr>
        <p:spPr>
          <a:xfrm>
            <a:off x="117155" y="2791092"/>
            <a:ext cx="8138160" cy="120032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You can’t change anyone. People only change the way they look, feel, and act  if and when they have enough time, make enough effort, and want to change.</a:t>
            </a:r>
            <a:endParaRPr lang="en-US" sz="2400" b="1" dirty="0">
              <a:latin typeface="Arial" panose="020B0604020202020204" pitchFamily="34" charset="0"/>
              <a:cs typeface="Arial" panose="020B0604020202020204" pitchFamily="34" charset="0"/>
            </a:endParaRPr>
          </a:p>
        </p:txBody>
      </p:sp>
      <p:sp>
        <p:nvSpPr>
          <p:cNvPr id="15" name="TextBox 14"/>
          <p:cNvSpPr txBox="1"/>
          <p:nvPr/>
        </p:nvSpPr>
        <p:spPr>
          <a:xfrm>
            <a:off x="243840" y="4234293"/>
            <a:ext cx="5029200" cy="193899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Conflict doesn’t have to be negative or destructive. With the right resolution skills, conflict can also be an opportunity for growth in a relationship.  </a:t>
            </a:r>
            <a:endParaRPr lang="en-US" sz="2400" b="1" u="sng" dirty="0">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3040" y="3991421"/>
            <a:ext cx="4040259" cy="2279860"/>
          </a:xfrm>
          <a:prstGeom prst="rect">
            <a:avLst/>
          </a:prstGeom>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1120" y="2814973"/>
            <a:ext cx="2909626" cy="2182220"/>
          </a:xfrm>
          <a:prstGeom prst="rect">
            <a:avLst/>
          </a:prstGeom>
        </p:spPr>
      </p:pic>
      <p:sp>
        <p:nvSpPr>
          <p:cNvPr id="19" name="TextBox 18"/>
          <p:cNvSpPr txBox="1"/>
          <p:nvPr/>
        </p:nvSpPr>
        <p:spPr>
          <a:xfrm>
            <a:off x="302418" y="6272216"/>
            <a:ext cx="11758093" cy="461665"/>
          </a:xfrm>
          <a:prstGeom prst="rect">
            <a:avLst/>
          </a:prstGeom>
          <a:noFill/>
        </p:spPr>
        <p:txBody>
          <a:bodyPr wrap="square" rtlCol="0">
            <a:spAutoFit/>
          </a:bodyPr>
          <a:lstStyle/>
          <a:p>
            <a:pPr algn="ctr"/>
            <a:r>
              <a:rPr lang="en-US" sz="2400" b="1" u="sng" dirty="0" smtClean="0">
                <a:latin typeface="Arial" panose="020B0604020202020204" pitchFamily="34" charset="0"/>
                <a:cs typeface="Arial" panose="020B0604020202020204" pitchFamily="34" charset="0"/>
              </a:rPr>
              <a:t>Communication skills are key to developing and maintaining relationships!</a:t>
            </a:r>
            <a:endParaRPr lang="en-US" sz="24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9209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5086642" y="4555484"/>
            <a:ext cx="6292300" cy="923330"/>
          </a:xfrm>
          <a:prstGeom prst="rect">
            <a:avLst/>
          </a:prstGeom>
          <a:noFill/>
        </p:spPr>
        <p:txBody>
          <a:bodyPr wrap="none" lIns="91440" tIns="45720" rIns="91440" bIns="45720">
            <a:spAutoFit/>
          </a:bodyPr>
          <a:lstStyle/>
          <a:p>
            <a:pPr algn="ctr"/>
            <a:r>
              <a:rPr lang="en-US" sz="5400" b="1" cap="none" spc="50" dirty="0" smtClean="0">
                <a:ln w="9525" cmpd="sng">
                  <a:solidFill>
                    <a:schemeClr val="accent1"/>
                  </a:solidFill>
                  <a:prstDash val="solid"/>
                </a:ln>
                <a:solidFill>
                  <a:srgbClr val="70AD47">
                    <a:tint val="1000"/>
                  </a:srgbClr>
                </a:solidFill>
                <a:effectLst>
                  <a:glow rad="38100">
                    <a:schemeClr val="accent1">
                      <a:alpha val="40000"/>
                    </a:schemeClr>
                  </a:glow>
                </a:effectLst>
              </a:rPr>
              <a:t>YOUNG ADULTHOOD</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Rectangle 4"/>
          <p:cNvSpPr/>
          <p:nvPr/>
        </p:nvSpPr>
        <p:spPr>
          <a:xfrm>
            <a:off x="0" y="0"/>
            <a:ext cx="12192000" cy="6858000"/>
          </a:xfrm>
          <a:prstGeom prst="rect">
            <a:avLst/>
          </a:prstGeom>
          <a:noFill/>
          <a:ln w="2254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270997" y="5478814"/>
            <a:ext cx="2736647" cy="923330"/>
          </a:xfrm>
          <a:prstGeom prst="rect">
            <a:avLst/>
          </a:prstGeom>
          <a:noFill/>
        </p:spPr>
        <p:txBody>
          <a:bodyPr wrap="none" lIns="91440" tIns="45720" rIns="91440" bIns="45720">
            <a:spAutoFit/>
          </a:bodyPr>
          <a:lstStyle/>
          <a:p>
            <a:pPr algn="ctr"/>
            <a:r>
              <a:rPr lang="en-US" sz="5400" b="1" spc="50" dirty="0" smtClean="0">
                <a:ln w="9525" cmpd="sng">
                  <a:solidFill>
                    <a:schemeClr val="accent1"/>
                  </a:solidFill>
                  <a:prstDash val="solid"/>
                </a:ln>
                <a:solidFill>
                  <a:srgbClr val="70AD47">
                    <a:tint val="1000"/>
                  </a:srgbClr>
                </a:solidFill>
                <a:effectLst>
                  <a:glow rad="38100">
                    <a:schemeClr val="accent1">
                      <a:alpha val="40000"/>
                    </a:schemeClr>
                  </a:glow>
                </a:effectLst>
              </a:rPr>
              <a:t>THE END</a:t>
            </a:r>
            <a:endParaRPr lang="en-US" sz="5400" b="1" cap="none"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pic>
        <p:nvPicPr>
          <p:cNvPr id="7" name="I Dream of Jeannie">
            <a:hlinkClick r:id="" action="ppaction://media"/>
          </p:cNvPr>
          <p:cNvPicPr>
            <a:picLocks noRot="1" noChangeAspect="1"/>
          </p:cNvPicPr>
          <p:nvPr>
            <a:wavAudioFile r:embed="rId1" name="I Dream of Jeannie.wav"/>
          </p:nvPr>
        </p:nvPicPr>
        <p:blipFill>
          <a:blip r:embed="rId4"/>
          <a:stretch>
            <a:fillRect/>
          </a:stretch>
        </p:blipFill>
        <p:spPr>
          <a:xfrm>
            <a:off x="152400" y="6248400"/>
            <a:ext cx="609600" cy="609600"/>
          </a:xfrm>
          <a:prstGeom prst="rect">
            <a:avLst/>
          </a:prstGeom>
        </p:spPr>
      </p:pic>
    </p:spTree>
    <p:extLst>
      <p:ext uri="{BB962C8B-B14F-4D97-AF65-F5344CB8AC3E}">
        <p14:creationId xmlns:p14="http://schemas.microsoft.com/office/powerpoint/2010/main" val="13292045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319"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9FF99"/>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74348" y="87584"/>
            <a:ext cx="7337148" cy="923330"/>
          </a:xfrm>
          <a:prstGeom prst="rect">
            <a:avLst/>
          </a:prstGeom>
          <a:noFill/>
        </p:spPr>
        <p:txBody>
          <a:bodyPr wrap="square" lIns="91440" tIns="45720" rIns="91440" bIns="45720">
            <a:spAutoFit/>
          </a:bodyPr>
          <a:lstStyle/>
          <a:p>
            <a:pPr algn="ctr"/>
            <a:r>
              <a:rPr lang="en-US" sz="5400" b="1" cap="none" spc="50" dirty="0" smtClean="0">
                <a:ln w="9525" cmpd="sng">
                  <a:noFill/>
                  <a:prstDash val="solid"/>
                </a:ln>
                <a:effectLst>
                  <a:glow rad="38100">
                    <a:schemeClr val="accent1">
                      <a:alpha val="40000"/>
                    </a:schemeClr>
                  </a:glow>
                </a:effectLst>
              </a:rPr>
              <a:t>YOUNG ADULTHOOD…</a:t>
            </a:r>
            <a:endParaRPr lang="en-US" sz="5400" b="1" cap="none" spc="50" dirty="0">
              <a:ln w="9525" cmpd="sng">
                <a:noFill/>
                <a:prstDash val="solid"/>
              </a:ln>
              <a:effectLst>
                <a:glow rad="38100">
                  <a:schemeClr val="accent1">
                    <a:alpha val="40000"/>
                  </a:schemeClr>
                </a:glow>
              </a:effectLst>
            </a:endParaRPr>
          </a:p>
        </p:txBody>
      </p:sp>
      <p:sp>
        <p:nvSpPr>
          <p:cNvPr id="8" name="TextBox 7"/>
          <p:cNvSpPr txBox="1"/>
          <p:nvPr/>
        </p:nvSpPr>
        <p:spPr>
          <a:xfrm>
            <a:off x="6954592" y="104060"/>
            <a:ext cx="5222168" cy="5632311"/>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The normative events associated with young adulthood are:</a:t>
            </a:r>
          </a:p>
          <a:p>
            <a:pPr algn="ctr"/>
            <a:endParaRPr lang="en-US" sz="800" b="1" dirty="0" smtClean="0">
              <a:latin typeface="Arial" panose="020B0604020202020204" pitchFamily="34" charset="0"/>
              <a:cs typeface="Arial" panose="020B0604020202020204" pitchFamily="34" charset="0"/>
            </a:endParaRPr>
          </a:p>
          <a:p>
            <a:pPr algn="ctr"/>
            <a:r>
              <a:rPr lang="en-US" sz="2400" b="1" dirty="0">
                <a:latin typeface="Arial" panose="020B0604020202020204" pitchFamily="34" charset="0"/>
                <a:cs typeface="Arial" panose="020B0604020202020204" pitchFamily="34" charset="0"/>
              </a:rPr>
              <a:t>g</a:t>
            </a:r>
            <a:r>
              <a:rPr lang="en-US" sz="2400" b="1" dirty="0" smtClean="0">
                <a:latin typeface="Arial" panose="020B0604020202020204" pitchFamily="34" charset="0"/>
                <a:cs typeface="Arial" panose="020B0604020202020204" pitchFamily="34" charset="0"/>
              </a:rPr>
              <a:t>raduating from high school </a:t>
            </a:r>
          </a:p>
          <a:p>
            <a:pPr algn="ctr"/>
            <a:endParaRPr lang="en-US" sz="800" b="1" dirty="0" smtClean="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moving out of the parent’s home,</a:t>
            </a:r>
          </a:p>
          <a:p>
            <a:pPr algn="ctr"/>
            <a:endParaRPr lang="en-US" sz="800" b="1" dirty="0" smtClean="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 entering into a committed relationship,</a:t>
            </a:r>
          </a:p>
          <a:p>
            <a:pPr algn="ctr"/>
            <a:endParaRPr lang="en-US" sz="800" b="1" dirty="0" smtClean="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starting down a career path, and </a:t>
            </a:r>
          </a:p>
          <a:p>
            <a:pPr algn="ctr"/>
            <a:endParaRPr lang="en-US" sz="800" b="1" dirty="0" smtClean="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financial independence.</a:t>
            </a:r>
          </a:p>
          <a:p>
            <a:pPr algn="ctr"/>
            <a:endParaRPr lang="en-US" sz="800" b="1" dirty="0" smtClean="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(although these things may happen in any order)</a:t>
            </a:r>
            <a:endParaRPr lang="en-US" sz="2400" b="1" dirty="0">
              <a:latin typeface="Arial" panose="020B0604020202020204" pitchFamily="34" charset="0"/>
              <a:cs typeface="Arial" panose="020B0604020202020204" pitchFamily="34" charset="0"/>
            </a:endParaRPr>
          </a:p>
          <a:p>
            <a:pPr algn="ctr"/>
            <a:endParaRPr lang="en-US" sz="2400" b="1" dirty="0" smtClean="0">
              <a:latin typeface="Arial" panose="020B0604020202020204" pitchFamily="34" charset="0"/>
              <a:cs typeface="Arial" panose="020B0604020202020204" pitchFamily="34" charset="0"/>
            </a:endParaRPr>
          </a:p>
          <a:p>
            <a:pPr algn="ctr"/>
            <a:endParaRPr lang="en-US" sz="2400" b="1" dirty="0">
              <a:latin typeface="Arial" panose="020B0604020202020204" pitchFamily="34" charset="0"/>
              <a:cs typeface="Arial" panose="020B0604020202020204" pitchFamily="34" charset="0"/>
            </a:endParaRPr>
          </a:p>
          <a:p>
            <a:pPr algn="ctr"/>
            <a:r>
              <a:rPr lang="en-US" sz="2400" b="1"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sp>
        <p:nvSpPr>
          <p:cNvPr id="9" name="TextBox 8"/>
          <p:cNvSpPr txBox="1"/>
          <p:nvPr/>
        </p:nvSpPr>
        <p:spPr>
          <a:xfrm>
            <a:off x="0" y="4729223"/>
            <a:ext cx="11893908" cy="193899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Chronological age (days, weeks, and years a person has been alive), is not so important once an individual reaches young adulthood. Biological age (where you are in your own lifespan), social age (your current relationship status compared to cultural norms), and psychological age (how well you adapt to social and emotional demands) are better measurements of overall age. </a:t>
            </a:r>
            <a:endParaRPr lang="en-US" sz="24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0326" r="8855" b="2663"/>
          <a:stretch/>
        </p:blipFill>
        <p:spPr>
          <a:xfrm>
            <a:off x="416417" y="1164460"/>
            <a:ext cx="6478074" cy="3257670"/>
          </a:xfrm>
          <a:prstGeom prst="rect">
            <a:avLst/>
          </a:prstGeom>
        </p:spPr>
      </p:pic>
    </p:spTree>
    <p:extLst>
      <p:ext uri="{BB962C8B-B14F-4D97-AF65-F5344CB8AC3E}">
        <p14:creationId xmlns:p14="http://schemas.microsoft.com/office/powerpoint/2010/main" val="1671267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17155" y="257810"/>
            <a:ext cx="6849376" cy="923330"/>
          </a:xfrm>
          <a:prstGeom prst="rect">
            <a:avLst/>
          </a:prstGeom>
          <a:noFill/>
        </p:spPr>
        <p:txBody>
          <a:bodyPr wrap="none" lIns="91440" tIns="45720" rIns="91440" bIns="45720">
            <a:spAutoFit/>
          </a:bodyPr>
          <a:lstStyle/>
          <a:p>
            <a:pPr algn="ctr"/>
            <a:r>
              <a:rPr lang="en-US" sz="5400" b="1" cap="none" spc="50" dirty="0" smtClean="0">
                <a:ln w="9525" cmpd="sng">
                  <a:noFill/>
                  <a:prstDash val="solid"/>
                </a:ln>
                <a:effectLst>
                  <a:glow rad="38100">
                    <a:schemeClr val="accent1">
                      <a:alpha val="40000"/>
                    </a:schemeClr>
                  </a:glow>
                </a:effectLst>
              </a:rPr>
              <a:t>YOUNG ADULTHOOD…</a:t>
            </a:r>
            <a:endParaRPr lang="en-US" sz="5400" b="1" cap="none" spc="50" dirty="0">
              <a:ln w="9525" cmpd="sng">
                <a:noFill/>
                <a:prstDash val="solid"/>
              </a:ln>
              <a:effectLst>
                <a:glow rad="38100">
                  <a:schemeClr val="accent1">
                    <a:alpha val="40000"/>
                  </a:schemeClr>
                </a:glow>
              </a:effectLst>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910" y="257810"/>
            <a:ext cx="1460500" cy="1892300"/>
          </a:xfrm>
          <a:prstGeom prst="rect">
            <a:avLst/>
          </a:prstGeom>
        </p:spPr>
      </p:pic>
      <p:sp>
        <p:nvSpPr>
          <p:cNvPr id="8" name="TextBox 7"/>
          <p:cNvSpPr txBox="1"/>
          <p:nvPr/>
        </p:nvSpPr>
        <p:spPr>
          <a:xfrm>
            <a:off x="6492240" y="257810"/>
            <a:ext cx="3963671" cy="1569660"/>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K. Warner </a:t>
            </a:r>
            <a:r>
              <a:rPr lang="en-US" sz="2400" b="1" dirty="0" err="1" smtClean="0">
                <a:latin typeface="Arial" panose="020B0604020202020204" pitchFamily="34" charset="0"/>
                <a:cs typeface="Arial" panose="020B0604020202020204" pitchFamily="34" charset="0"/>
              </a:rPr>
              <a:t>Schaie</a:t>
            </a:r>
            <a:r>
              <a:rPr lang="en-US" sz="2400" b="1" dirty="0" smtClean="0">
                <a:latin typeface="Arial" panose="020B0604020202020204" pitchFamily="34" charset="0"/>
                <a:cs typeface="Arial" panose="020B0604020202020204" pitchFamily="34" charset="0"/>
              </a:rPr>
              <a:t> (1928-  )            Professor of Human Development and Psychology at Penn State  </a:t>
            </a:r>
            <a:endParaRPr lang="en-US" sz="2400" b="1" dirty="0">
              <a:latin typeface="Arial" panose="020B0604020202020204" pitchFamily="34" charset="0"/>
              <a:cs typeface="Arial" panose="020B0604020202020204" pitchFamily="34" charset="0"/>
            </a:endParaRPr>
          </a:p>
        </p:txBody>
      </p:sp>
      <p:sp>
        <p:nvSpPr>
          <p:cNvPr id="9" name="TextBox 8"/>
          <p:cNvSpPr txBox="1"/>
          <p:nvPr/>
        </p:nvSpPr>
        <p:spPr>
          <a:xfrm>
            <a:off x="114300" y="1042640"/>
            <a:ext cx="5478780" cy="2308324"/>
          </a:xfrm>
          <a:prstGeom prst="rect">
            <a:avLst/>
          </a:prstGeom>
          <a:noFill/>
        </p:spPr>
        <p:txBody>
          <a:bodyPr wrap="square" rtlCol="0">
            <a:spAutoFit/>
          </a:bodyPr>
          <a:lstStyle/>
          <a:p>
            <a:pPr algn="ctr"/>
            <a:r>
              <a:rPr lang="en-US" sz="2400" b="1" dirty="0" err="1" smtClean="0">
                <a:latin typeface="Arial" panose="020B0604020202020204" pitchFamily="34" charset="0"/>
                <a:cs typeface="Arial" panose="020B0604020202020204" pitchFamily="34" charset="0"/>
              </a:rPr>
              <a:t>Schaie</a:t>
            </a:r>
            <a:r>
              <a:rPr lang="en-US" sz="2400" b="1" dirty="0" smtClean="0">
                <a:latin typeface="Arial" panose="020B0604020202020204" pitchFamily="34" charset="0"/>
                <a:cs typeface="Arial" panose="020B0604020202020204" pitchFamily="34" charset="0"/>
              </a:rPr>
              <a:t> devoted his research to the study of cognitive development over the lifespan. He called adolescence the period of </a:t>
            </a:r>
            <a:r>
              <a:rPr lang="en-US" sz="2400" b="1" u="sng" dirty="0" smtClean="0">
                <a:latin typeface="Arial" panose="020B0604020202020204" pitchFamily="34" charset="0"/>
                <a:cs typeface="Arial" panose="020B0604020202020204" pitchFamily="34" charset="0"/>
              </a:rPr>
              <a:t>acquisition</a:t>
            </a:r>
            <a:r>
              <a:rPr lang="en-US" sz="2400" b="1" dirty="0" smtClean="0">
                <a:latin typeface="Arial" panose="020B0604020202020204" pitchFamily="34" charset="0"/>
                <a:cs typeface="Arial" panose="020B0604020202020204" pitchFamily="34" charset="0"/>
              </a:rPr>
              <a:t>… acquiring the ability of formal operational thinking. </a:t>
            </a:r>
            <a:endParaRPr lang="en-US" sz="2400" b="1" dirty="0">
              <a:latin typeface="Arial" panose="020B0604020202020204" pitchFamily="34" charset="0"/>
              <a:cs typeface="Arial" panose="020B0604020202020204" pitchFamily="34" charset="0"/>
            </a:endParaRPr>
          </a:p>
        </p:txBody>
      </p:sp>
      <p:sp>
        <p:nvSpPr>
          <p:cNvPr id="10" name="TextBox 9"/>
          <p:cNvSpPr txBox="1"/>
          <p:nvPr/>
        </p:nvSpPr>
        <p:spPr>
          <a:xfrm>
            <a:off x="137160" y="3541860"/>
            <a:ext cx="5593080" cy="3046988"/>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He then defined  young adulthood as the period for </a:t>
            </a:r>
            <a:r>
              <a:rPr lang="en-US" sz="2400" b="1" u="sng" dirty="0" smtClean="0">
                <a:latin typeface="Arial" panose="020B0604020202020204" pitchFamily="34" charset="0"/>
                <a:cs typeface="Arial" panose="020B0604020202020204" pitchFamily="34" charset="0"/>
              </a:rPr>
              <a:t>achieving</a:t>
            </a:r>
            <a:r>
              <a:rPr lang="en-US" sz="2400" b="1" dirty="0" smtClean="0">
                <a:latin typeface="Arial" panose="020B0604020202020204" pitchFamily="34" charset="0"/>
                <a:cs typeface="Arial" panose="020B0604020202020204" pitchFamily="34" charset="0"/>
              </a:rPr>
              <a:t>.  The individual uses their intellectual ability to make decisions, solve problems, set and work toward the achievement of goals… such as careers or family objectives. This is known as POSTFORMAL THOUGHT.</a:t>
            </a:r>
            <a:endParaRPr lang="en-US" sz="2400" b="1" dirty="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13614" t="9064" r="17882" b="11220"/>
          <a:stretch/>
        </p:blipFill>
        <p:spPr>
          <a:xfrm>
            <a:off x="8305800" y="3079298"/>
            <a:ext cx="3610610" cy="3534863"/>
          </a:xfrm>
          <a:prstGeom prst="rect">
            <a:avLst/>
          </a:prstGeom>
        </p:spPr>
      </p:pic>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31250"/>
          <a:stretch/>
        </p:blipFill>
        <p:spPr>
          <a:xfrm>
            <a:off x="5867400" y="1938094"/>
            <a:ext cx="3305811" cy="3216592"/>
          </a:xfrm>
          <a:prstGeom prst="rect">
            <a:avLst/>
          </a:prstGeom>
        </p:spPr>
      </p:pic>
    </p:spTree>
    <p:extLst>
      <p:ext uri="{BB962C8B-B14F-4D97-AF65-F5344CB8AC3E}">
        <p14:creationId xmlns:p14="http://schemas.microsoft.com/office/powerpoint/2010/main" val="2242463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91411" y="219710"/>
            <a:ext cx="6849376" cy="923330"/>
          </a:xfrm>
          <a:prstGeom prst="rect">
            <a:avLst/>
          </a:prstGeom>
          <a:noFill/>
        </p:spPr>
        <p:txBody>
          <a:bodyPr wrap="none" lIns="91440" tIns="45720" rIns="91440" bIns="45720">
            <a:spAutoFit/>
          </a:bodyPr>
          <a:lstStyle/>
          <a:p>
            <a:pPr algn="ctr"/>
            <a:r>
              <a:rPr lang="en-US" sz="5400" b="1" cap="none" spc="50" dirty="0" smtClean="0">
                <a:ln w="9525" cmpd="sng">
                  <a:noFill/>
                  <a:prstDash val="solid"/>
                </a:ln>
                <a:effectLst>
                  <a:glow rad="38100">
                    <a:schemeClr val="accent1">
                      <a:alpha val="40000"/>
                    </a:schemeClr>
                  </a:glow>
                </a:effectLst>
              </a:rPr>
              <a:t>YOUNG ADULTHOOD…</a:t>
            </a:r>
            <a:endParaRPr lang="en-US" sz="5400" b="1" cap="none" spc="50" dirty="0">
              <a:ln w="9525" cmpd="sng">
                <a:noFill/>
                <a:prstDash val="solid"/>
              </a:ln>
              <a:effectLst>
                <a:glow rad="38100">
                  <a:schemeClr val="accent1">
                    <a:alpha val="40000"/>
                  </a:schemeClr>
                </a:glow>
              </a:effectLst>
            </a:endParaRPr>
          </a:p>
        </p:txBody>
      </p:sp>
      <p:sp>
        <p:nvSpPr>
          <p:cNvPr id="6" name="TextBox 5"/>
          <p:cNvSpPr txBox="1"/>
          <p:nvPr/>
        </p:nvSpPr>
        <p:spPr>
          <a:xfrm>
            <a:off x="76200" y="1289090"/>
            <a:ext cx="12039600" cy="193899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A difficult decision of that period and young adulthood is “What do I want to do after I graduate from high school?”  This illustrates that Erikson’s 5</a:t>
            </a:r>
            <a:r>
              <a:rPr lang="en-US" sz="2400" b="1" baseline="30000" dirty="0" smtClean="0">
                <a:latin typeface="Arial" panose="020B0604020202020204" pitchFamily="34" charset="0"/>
                <a:cs typeface="Arial" panose="020B0604020202020204" pitchFamily="34" charset="0"/>
              </a:rPr>
              <a:t>th</a:t>
            </a:r>
            <a:r>
              <a:rPr lang="en-US" sz="2400" b="1" dirty="0" smtClean="0">
                <a:latin typeface="Arial" panose="020B0604020202020204" pitchFamily="34" charset="0"/>
                <a:cs typeface="Arial" panose="020B0604020202020204" pitchFamily="34" charset="0"/>
              </a:rPr>
              <a:t> stage of Psychosocial Development, identity, may continue on as an unresolved issue for the young adult. Teens may go on to post-secondary education, or take a ‘year off’, some choose military service, while others enter the job market. </a:t>
            </a:r>
            <a:endParaRPr lang="en-US" sz="2400" b="1" dirty="0">
              <a:latin typeface="Arial" panose="020B0604020202020204" pitchFamily="34" charset="0"/>
              <a:cs typeface="Arial" panose="020B0604020202020204" pitchFamily="34" charset="0"/>
            </a:endParaRPr>
          </a:p>
        </p:txBody>
      </p:sp>
      <p:sp>
        <p:nvSpPr>
          <p:cNvPr id="4" name="TextBox 3"/>
          <p:cNvSpPr txBox="1"/>
          <p:nvPr/>
        </p:nvSpPr>
        <p:spPr>
          <a:xfrm>
            <a:off x="191411" y="4209931"/>
            <a:ext cx="3222348" cy="2308324"/>
          </a:xfrm>
          <a:prstGeom prst="rect">
            <a:avLst/>
          </a:prstGeom>
          <a:noFill/>
        </p:spPr>
        <p:txBody>
          <a:bodyPr wrap="square" rtlCol="0">
            <a:spAutoFit/>
          </a:bodyPr>
          <a:lstStyle/>
          <a:p>
            <a:r>
              <a:rPr lang="en-US" sz="2400" b="1" dirty="0" smtClean="0">
                <a:latin typeface="Arial" panose="020B0604020202020204" pitchFamily="34" charset="0"/>
                <a:cs typeface="Arial" panose="020B0604020202020204" pitchFamily="34" charset="0"/>
              </a:rPr>
              <a:t>Stage 1:  Trust</a:t>
            </a:r>
          </a:p>
          <a:p>
            <a:r>
              <a:rPr lang="en-US" sz="2400" b="1" dirty="0" smtClean="0">
                <a:latin typeface="Arial" panose="020B0604020202020204" pitchFamily="34" charset="0"/>
                <a:cs typeface="Arial" panose="020B0604020202020204" pitchFamily="34" charset="0"/>
              </a:rPr>
              <a:t>Stage 2:  Autonomy</a:t>
            </a:r>
          </a:p>
          <a:p>
            <a:r>
              <a:rPr lang="en-US" sz="2400" b="1" dirty="0" smtClean="0">
                <a:latin typeface="Arial" panose="020B0604020202020204" pitchFamily="34" charset="0"/>
                <a:cs typeface="Arial" panose="020B0604020202020204" pitchFamily="34" charset="0"/>
              </a:rPr>
              <a:t>Stage 3:  Initiative</a:t>
            </a:r>
          </a:p>
          <a:p>
            <a:r>
              <a:rPr lang="en-US" sz="2400" b="1" dirty="0" smtClean="0">
                <a:latin typeface="Arial" panose="020B0604020202020204" pitchFamily="34" charset="0"/>
                <a:cs typeface="Arial" panose="020B0604020202020204" pitchFamily="34" charset="0"/>
              </a:rPr>
              <a:t>Stage 4:  Industry</a:t>
            </a:r>
          </a:p>
          <a:p>
            <a:r>
              <a:rPr lang="en-US" sz="2400" b="1" dirty="0" smtClean="0">
                <a:latin typeface="Arial" panose="020B0604020202020204" pitchFamily="34" charset="0"/>
                <a:cs typeface="Arial" panose="020B0604020202020204" pitchFamily="34" charset="0"/>
              </a:rPr>
              <a:t>Stage 5:  Identity</a:t>
            </a:r>
          </a:p>
          <a:p>
            <a:endParaRPr lang="en-US" sz="2400" b="1" dirty="0">
              <a:latin typeface="Arial" panose="020B0604020202020204" pitchFamily="34" charset="0"/>
              <a:cs typeface="Arial" panose="020B0604020202020204" pitchFamily="34" charset="0"/>
            </a:endParaRPr>
          </a:p>
        </p:txBody>
      </p:sp>
      <p:sp>
        <p:nvSpPr>
          <p:cNvPr id="5" name="TextBox 4"/>
          <p:cNvSpPr txBox="1"/>
          <p:nvPr/>
        </p:nvSpPr>
        <p:spPr>
          <a:xfrm>
            <a:off x="6849376" y="121920"/>
            <a:ext cx="5190224" cy="120032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A ‘cultural norm’ in the United States, late in adolescence, is graduation from high school.</a:t>
            </a:r>
            <a:endParaRPr lang="en-US" sz="240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799" y="3228082"/>
            <a:ext cx="5484983" cy="3483868"/>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8822" y="3228082"/>
            <a:ext cx="2058818" cy="3458814"/>
          </a:xfrm>
          <a:prstGeom prst="rect">
            <a:avLst/>
          </a:prstGeom>
        </p:spPr>
      </p:pic>
    </p:spTree>
    <p:extLst>
      <p:ext uri="{BB962C8B-B14F-4D97-AF65-F5344CB8AC3E}">
        <p14:creationId xmlns:p14="http://schemas.microsoft.com/office/powerpoint/2010/main" val="282559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7200" y="4409085"/>
            <a:ext cx="11277600" cy="2677656"/>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High school dropouts still have one more option, in order to consider post-secondary education. They may get the ‘equivalent’ of a high school diploma… the GED. The tests of General Educational Development (GED tests) require extensive preparation and the demonstration of a high level of high school knowledge and academic skills. The Nebraska GED is usually accepted by employers, colleges, and the military.</a:t>
            </a:r>
          </a:p>
          <a:p>
            <a:pPr algn="ctr"/>
            <a:r>
              <a:rPr lang="en-US" sz="2400" b="1"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3176"/>
          <a:stretch/>
        </p:blipFill>
        <p:spPr>
          <a:xfrm>
            <a:off x="3836355" y="670039"/>
            <a:ext cx="3074168" cy="3187700"/>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16272"/>
          <a:stretch/>
        </p:blipFill>
        <p:spPr>
          <a:xfrm>
            <a:off x="274320" y="2159908"/>
            <a:ext cx="4033471" cy="2249177"/>
          </a:xfrm>
          <a:prstGeom prst="rect">
            <a:avLst/>
          </a:prstGeom>
        </p:spPr>
      </p:pic>
      <p:sp>
        <p:nvSpPr>
          <p:cNvPr id="9" name="TextBox 8"/>
          <p:cNvSpPr txBox="1"/>
          <p:nvPr/>
        </p:nvSpPr>
        <p:spPr>
          <a:xfrm>
            <a:off x="6883164" y="166531"/>
            <a:ext cx="5080236" cy="4154984"/>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Only about 85% of all Americans have a high school diploma;  the current graduation rate is closer to 80%. High school dropouts are less likely to be employed, earn an average of $140 less per week than a high school graduates, are more likely to apply for and receive public assistance (welfare), and make up over 50% of prison populations.  </a:t>
            </a:r>
            <a:endParaRPr lang="en-US" sz="2400" b="1" dirty="0">
              <a:latin typeface="Arial" panose="020B0604020202020204" pitchFamily="34" charset="0"/>
              <a:cs typeface="Arial" panose="020B0604020202020204" pitchFamily="34" charset="0"/>
            </a:endParaRPr>
          </a:p>
        </p:txBody>
      </p:sp>
      <p:sp>
        <p:nvSpPr>
          <p:cNvPr id="3" name="Rectangle 2"/>
          <p:cNvSpPr/>
          <p:nvPr/>
        </p:nvSpPr>
        <p:spPr>
          <a:xfrm>
            <a:off x="137160" y="72316"/>
            <a:ext cx="6849376" cy="923330"/>
          </a:xfrm>
          <a:prstGeom prst="rect">
            <a:avLst/>
          </a:prstGeom>
          <a:noFill/>
        </p:spPr>
        <p:txBody>
          <a:bodyPr wrap="none" lIns="91440" tIns="45720" rIns="91440" bIns="45720">
            <a:spAutoFit/>
          </a:bodyPr>
          <a:lstStyle/>
          <a:p>
            <a:pPr algn="ctr"/>
            <a:r>
              <a:rPr lang="en-US" sz="5400" b="1" cap="none" spc="50" dirty="0" smtClean="0">
                <a:ln w="9525" cmpd="sng">
                  <a:noFill/>
                  <a:prstDash val="solid"/>
                </a:ln>
                <a:effectLst>
                  <a:glow rad="38100">
                    <a:schemeClr val="accent1">
                      <a:alpha val="40000"/>
                    </a:schemeClr>
                  </a:glow>
                </a:effectLst>
              </a:rPr>
              <a:t>YOUNG ADULTHOOD…</a:t>
            </a:r>
            <a:endParaRPr lang="en-US" sz="5400" b="1" cap="none" spc="50" dirty="0">
              <a:ln w="9525" cmpd="sng">
                <a:noFill/>
                <a:prstDash val="solid"/>
              </a:ln>
              <a:effectLst>
                <a:glow rad="38100">
                  <a:schemeClr val="accent1">
                    <a:alpha val="40000"/>
                  </a:schemeClr>
                </a:glow>
              </a:effectLst>
            </a:endParaRPr>
          </a:p>
        </p:txBody>
      </p:sp>
    </p:spTree>
    <p:extLst>
      <p:ext uri="{BB962C8B-B14F-4D97-AF65-F5344CB8AC3E}">
        <p14:creationId xmlns:p14="http://schemas.microsoft.com/office/powerpoint/2010/main" val="943963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26149"/>
            <a:ext cx="6849376" cy="923330"/>
          </a:xfrm>
          <a:prstGeom prst="rect">
            <a:avLst/>
          </a:prstGeom>
          <a:noFill/>
        </p:spPr>
        <p:txBody>
          <a:bodyPr wrap="none" lIns="91440" tIns="45720" rIns="91440" bIns="45720">
            <a:spAutoFit/>
          </a:bodyPr>
          <a:lstStyle/>
          <a:p>
            <a:pPr algn="ctr"/>
            <a:r>
              <a:rPr lang="en-US" sz="5400" b="1" cap="none" spc="50" dirty="0" smtClean="0">
                <a:ln w="9525" cmpd="sng">
                  <a:noFill/>
                  <a:prstDash val="solid"/>
                </a:ln>
                <a:effectLst>
                  <a:glow rad="38100">
                    <a:schemeClr val="accent1">
                      <a:alpha val="40000"/>
                    </a:schemeClr>
                  </a:glow>
                </a:effectLst>
              </a:rPr>
              <a:t>YOUNG ADULTHOOD…</a:t>
            </a:r>
            <a:endParaRPr lang="en-US" sz="5400" b="1" cap="none" spc="50" dirty="0">
              <a:ln w="9525" cmpd="sng">
                <a:noFill/>
                <a:prstDash val="solid"/>
              </a:ln>
              <a:effectLst>
                <a:glow rad="38100">
                  <a:schemeClr val="accent1">
                    <a:alpha val="40000"/>
                  </a:schemeClr>
                </a:glow>
              </a:effectLst>
            </a:endParaRPr>
          </a:p>
        </p:txBody>
      </p:sp>
      <p:sp>
        <p:nvSpPr>
          <p:cNvPr id="7" name="TextBox 6"/>
          <p:cNvSpPr txBox="1"/>
          <p:nvPr/>
        </p:nvSpPr>
        <p:spPr>
          <a:xfrm>
            <a:off x="6766560" y="72316"/>
            <a:ext cx="5326380" cy="830997"/>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Some young adults go straight from high school to the workforce. </a:t>
            </a:r>
            <a:endParaRPr lang="en-US" sz="2400" b="1" dirty="0">
              <a:latin typeface="Arial" panose="020B0604020202020204" pitchFamily="34" charset="0"/>
              <a:cs typeface="Arial" panose="020B0604020202020204" pitchFamily="34" charset="0"/>
            </a:endParaRPr>
          </a:p>
        </p:txBody>
      </p:sp>
      <p:sp>
        <p:nvSpPr>
          <p:cNvPr id="8" name="TextBox 7"/>
          <p:cNvSpPr txBox="1"/>
          <p:nvPr/>
        </p:nvSpPr>
        <p:spPr>
          <a:xfrm>
            <a:off x="5494020" y="3057212"/>
            <a:ext cx="6598920" cy="3785652"/>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There are some advantages to working in entry-level jobs. There is no college debt. These are jobs paid by the hour (wages, not salary), so you may not be expected to work overtime, especially without extra compensation (like time and a half). These are also jobs you can ‘leave at work’ without taking work and worry home. Many of these jobs, however, do not pay ‘benefits’ such as paid time off or insurance. </a:t>
            </a:r>
            <a:endParaRPr lang="en-US" sz="2400" b="1" dirty="0">
              <a:latin typeface="Arial" panose="020B0604020202020204" pitchFamily="34" charset="0"/>
              <a:cs typeface="Arial" panose="020B0604020202020204" pitchFamily="34" charset="0"/>
            </a:endParaRPr>
          </a:p>
        </p:txBody>
      </p:sp>
      <p:sp>
        <p:nvSpPr>
          <p:cNvPr id="9" name="TextBox 8"/>
          <p:cNvSpPr txBox="1"/>
          <p:nvPr/>
        </p:nvSpPr>
        <p:spPr>
          <a:xfrm>
            <a:off x="140468" y="794296"/>
            <a:ext cx="12051532" cy="2308324"/>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Most likely, they will need to accept entry-level jobs. These are low-skill, lower wage positions, but doing these jobs well is critical to the success of the employer. Although there will probably be pay increases with good performance and longevity, and may be opportunities for advancement for good employees, the average worker with a high school diploma will make nearly $330 less per week than the average college graduate. </a:t>
            </a:r>
            <a:endParaRPr lang="en-US" sz="2400" b="1"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27" y="3102620"/>
            <a:ext cx="5175625" cy="3465820"/>
          </a:xfrm>
          <a:prstGeom prst="rect">
            <a:avLst/>
          </a:prstGeom>
        </p:spPr>
      </p:pic>
    </p:spTree>
    <p:extLst>
      <p:ext uri="{BB962C8B-B14F-4D97-AF65-F5344CB8AC3E}">
        <p14:creationId xmlns:p14="http://schemas.microsoft.com/office/powerpoint/2010/main" val="4052972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99FF"/>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7160" y="72316"/>
            <a:ext cx="6849376" cy="923330"/>
          </a:xfrm>
          <a:prstGeom prst="rect">
            <a:avLst/>
          </a:prstGeom>
          <a:noFill/>
        </p:spPr>
        <p:txBody>
          <a:bodyPr wrap="none" lIns="91440" tIns="45720" rIns="91440" bIns="45720">
            <a:spAutoFit/>
          </a:bodyPr>
          <a:lstStyle/>
          <a:p>
            <a:pPr algn="ctr"/>
            <a:r>
              <a:rPr lang="en-US" sz="5400" b="1" cap="none" spc="50" dirty="0" smtClean="0">
                <a:ln w="9525" cmpd="sng">
                  <a:noFill/>
                  <a:prstDash val="solid"/>
                </a:ln>
                <a:effectLst>
                  <a:glow rad="38100">
                    <a:schemeClr val="accent1">
                      <a:alpha val="40000"/>
                    </a:schemeClr>
                  </a:glow>
                </a:effectLst>
              </a:rPr>
              <a:t>YOUNG ADULTHOOD…</a:t>
            </a:r>
            <a:endParaRPr lang="en-US" sz="5400" b="1" cap="none" spc="50" dirty="0">
              <a:ln w="9525" cmpd="sng">
                <a:noFill/>
                <a:prstDash val="solid"/>
              </a:ln>
              <a:effectLst>
                <a:glow rad="38100">
                  <a:schemeClr val="accent1">
                    <a:alpha val="40000"/>
                  </a:schemeClr>
                </a:glow>
              </a:effectLst>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577"/>
          <a:stretch/>
        </p:blipFill>
        <p:spPr>
          <a:xfrm>
            <a:off x="6583680" y="2423160"/>
            <a:ext cx="5332228" cy="4191000"/>
          </a:xfrm>
          <a:prstGeom prst="rect">
            <a:avLst/>
          </a:prstGeom>
        </p:spPr>
      </p:pic>
      <p:sp>
        <p:nvSpPr>
          <p:cNvPr id="5" name="TextBox 4"/>
          <p:cNvSpPr txBox="1"/>
          <p:nvPr/>
        </p:nvSpPr>
        <p:spPr>
          <a:xfrm>
            <a:off x="6491590" y="114836"/>
            <a:ext cx="5535428" cy="2308324"/>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There are 5 branches of military service that some high school or GED graduates choose to serve in:  Army, Navy, Coast Guard, Air Force, and Marine Corps, as well as their respective Reserve and Guard units.</a:t>
            </a:r>
            <a:endParaRPr lang="en-US" sz="2400" b="1" dirty="0">
              <a:latin typeface="Arial" panose="020B0604020202020204" pitchFamily="34" charset="0"/>
              <a:cs typeface="Arial" panose="020B0604020202020204" pitchFamily="34" charset="0"/>
            </a:endParaRPr>
          </a:p>
        </p:txBody>
      </p:sp>
      <p:sp>
        <p:nvSpPr>
          <p:cNvPr id="6" name="TextBox 5"/>
          <p:cNvSpPr txBox="1"/>
          <p:nvPr/>
        </p:nvSpPr>
        <p:spPr>
          <a:xfrm>
            <a:off x="158690" y="776862"/>
            <a:ext cx="6501189" cy="6001643"/>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Enlisted service men and women train in boot camp, and may take advanced training. To be an officer you might receive a direct commission (like doctors), attend Officer Candidate School, join the Reserve Officer Training Corps (ROTC), or attend the Service Academies or Military Colleges (like West Point or the Air Force Academy). </a:t>
            </a:r>
          </a:p>
          <a:p>
            <a:pPr algn="ctr"/>
            <a:r>
              <a:rPr lang="en-US" sz="2400" b="1" dirty="0" smtClean="0">
                <a:latin typeface="Arial" panose="020B0604020202020204" pitchFamily="34" charset="0"/>
                <a:cs typeface="Arial" panose="020B0604020202020204" pitchFamily="34" charset="0"/>
              </a:rPr>
              <a:t>First enlistments usually require 4 years of active duty;  you can fully retire after 20 years. The military provides excellent benefits (insurance, tuition assistance, medical care, possible travel)</a:t>
            </a:r>
          </a:p>
          <a:p>
            <a:pPr algn="ctr"/>
            <a:r>
              <a:rPr lang="en-US" sz="2400" b="1" dirty="0" smtClean="0">
                <a:latin typeface="Arial" panose="020B0604020202020204" pitchFamily="34" charset="0"/>
                <a:cs typeface="Arial" panose="020B0604020202020204" pitchFamily="34" charset="0"/>
              </a:rPr>
              <a:t>Joining the military should be ‘a calling’ to protect and serve the United States via the armed forces.</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2731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9933"/>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w="2254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37160" y="72316"/>
            <a:ext cx="6849376" cy="923330"/>
          </a:xfrm>
          <a:prstGeom prst="rect">
            <a:avLst/>
          </a:prstGeom>
          <a:noFill/>
        </p:spPr>
        <p:txBody>
          <a:bodyPr wrap="none" lIns="91440" tIns="45720" rIns="91440" bIns="45720">
            <a:spAutoFit/>
          </a:bodyPr>
          <a:lstStyle/>
          <a:p>
            <a:pPr algn="ctr"/>
            <a:r>
              <a:rPr lang="en-US" sz="5400" b="1" cap="none" spc="50" dirty="0" smtClean="0">
                <a:ln w="9525" cmpd="sng">
                  <a:noFill/>
                  <a:prstDash val="solid"/>
                </a:ln>
                <a:effectLst>
                  <a:glow rad="38100">
                    <a:schemeClr val="accent1">
                      <a:alpha val="40000"/>
                    </a:schemeClr>
                  </a:glow>
                </a:effectLst>
              </a:rPr>
              <a:t>YOUNG ADULTHOOD…</a:t>
            </a:r>
            <a:endParaRPr lang="en-US" sz="5400" b="1" cap="none" spc="50" dirty="0">
              <a:ln w="9525" cmpd="sng">
                <a:noFill/>
                <a:prstDash val="solid"/>
              </a:ln>
              <a:effectLst>
                <a:glow rad="38100">
                  <a:schemeClr val="accent1">
                    <a:alpha val="40000"/>
                  </a:schemeClr>
                </a:glow>
              </a:effectLst>
            </a:endParaRPr>
          </a:p>
        </p:txBody>
      </p:sp>
      <p:sp>
        <p:nvSpPr>
          <p:cNvPr id="8" name="TextBox 7"/>
          <p:cNvSpPr txBox="1"/>
          <p:nvPr/>
        </p:nvSpPr>
        <p:spPr>
          <a:xfrm>
            <a:off x="6849376" y="98912"/>
            <a:ext cx="5342624" cy="954107"/>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There are several avenues of            post-secondary education. </a:t>
            </a:r>
            <a:endParaRPr lang="en-US" sz="2800" b="1" dirty="0">
              <a:latin typeface="Arial" panose="020B0604020202020204" pitchFamily="34" charset="0"/>
              <a:cs typeface="Arial" panose="020B0604020202020204" pitchFamily="34" charset="0"/>
            </a:endParaRPr>
          </a:p>
        </p:txBody>
      </p:sp>
      <p:sp>
        <p:nvSpPr>
          <p:cNvPr id="10" name="TextBox 9"/>
          <p:cNvSpPr txBox="1"/>
          <p:nvPr/>
        </p:nvSpPr>
        <p:spPr>
          <a:xfrm>
            <a:off x="0" y="969050"/>
            <a:ext cx="8016240" cy="2308324"/>
          </a:xfrm>
          <a:prstGeom prst="rect">
            <a:avLst/>
          </a:prstGeom>
          <a:noFill/>
        </p:spPr>
        <p:txBody>
          <a:bodyPr wrap="square" rtlCol="0">
            <a:spAutoFit/>
          </a:bodyPr>
          <a:lstStyle/>
          <a:p>
            <a:pPr algn="ctr"/>
            <a:r>
              <a:rPr lang="en-US" sz="2400" b="1" u="sng" dirty="0" smtClean="0">
                <a:latin typeface="Arial" panose="020B0604020202020204" pitchFamily="34" charset="0"/>
                <a:cs typeface="Arial" panose="020B0604020202020204" pitchFamily="34" charset="0"/>
              </a:rPr>
              <a:t>Apprenticeships</a:t>
            </a:r>
            <a:r>
              <a:rPr lang="en-US" sz="2400" b="1" dirty="0" smtClean="0">
                <a:latin typeface="Arial" panose="020B0604020202020204" pitchFamily="34" charset="0"/>
                <a:cs typeface="Arial" panose="020B0604020202020204" pitchFamily="34" charset="0"/>
              </a:rPr>
              <a:t> are when you work for another person, while learning a trade.  An apprentice learns while on the job, from someone who already knows the job (a master craftsman), while getting paid but without receiving any other education first.                         It is ‘on-the-job-training’.</a:t>
            </a:r>
            <a:endParaRPr lang="en-US" sz="2400" b="1" dirty="0">
              <a:latin typeface="Arial" panose="020B0604020202020204" pitchFamily="34" charset="0"/>
              <a:cs typeface="Arial" panose="020B0604020202020204" pitchFamily="34" charset="0"/>
            </a:endParaRPr>
          </a:p>
        </p:txBody>
      </p:sp>
      <p:sp>
        <p:nvSpPr>
          <p:cNvPr id="11" name="TextBox 10"/>
          <p:cNvSpPr txBox="1"/>
          <p:nvPr/>
        </p:nvSpPr>
        <p:spPr>
          <a:xfrm>
            <a:off x="8016240" y="1341120"/>
            <a:ext cx="3992880" cy="5262979"/>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Apprenticeships are available in many areas:  in health care (physical therapy aide), manufacturing (working with wood, metal, or electronics), food preparation &amp; serving (cooks or servers), public safety (firefighters or security guard), or construction and building trades (electrician, plumber, or carpenter).</a:t>
            </a:r>
            <a:endParaRPr lang="en-US" sz="2400" b="1" dirty="0">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12937" t="4667" r="9322" b="6000"/>
          <a:stretch/>
        </p:blipFill>
        <p:spPr>
          <a:xfrm>
            <a:off x="5156575" y="3280350"/>
            <a:ext cx="2190195" cy="3412629"/>
          </a:xfrm>
          <a:prstGeom prst="rect">
            <a:avLst/>
          </a:prstGeom>
        </p:spPr>
      </p:pic>
      <p:pic>
        <p:nvPicPr>
          <p:cNvPr id="1026" name="Picture 2" descr="http://www.bls.gov/ooh/images/15237.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277374"/>
            <a:ext cx="4607935" cy="341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715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3443</TotalTime>
  <Words>3111</Words>
  <Application>Microsoft Office PowerPoint</Application>
  <PresentationFormat>Widescreen</PresentationFormat>
  <Paragraphs>187</Paragraphs>
  <Slides>26</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Elkhorn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Barb Swarthout</dc:creator>
  <cp:lastModifiedBy>Barb Swarthout</cp:lastModifiedBy>
  <cp:revision>86</cp:revision>
  <dcterms:created xsi:type="dcterms:W3CDTF">2014-07-08T14:11:43Z</dcterms:created>
  <dcterms:modified xsi:type="dcterms:W3CDTF">2014-07-23T20:24:18Z</dcterms:modified>
</cp:coreProperties>
</file>